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5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Poppins" panose="00000500000000000000" pitchFamily="50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ikDY+hx5zLyAuFIUs8dVOMVDek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D6212A-88B3-42FE-B323-5B995F0C07CA}">
  <a:tblStyle styleId="{14D6212A-88B3-42FE-B323-5B995F0C07C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DC23A4E-B490-4602-A5FB-780B9CF4064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7EB"/>
          </a:solidFill>
        </a:fill>
      </a:tcStyle>
    </a:wholeTbl>
    <a:band1H>
      <a:tcTxStyle b="off" i="off"/>
      <a:tcStyle>
        <a:tcBdr/>
        <a:fill>
          <a:solidFill>
            <a:srgbClr val="CACBD4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BD4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002C7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002C7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002C73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002C73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5f717214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25f717214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5f717214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125f717214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6a3381e9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126a3381e9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5f717214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125f717214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5f717214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125f717214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5f717214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125f717214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5f717214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125f717214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5f717214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125f717214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5f717214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125f717214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57c13a7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g1257c13a7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1ca7537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121ca7537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6a3381e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126a3381e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5f717214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125f717214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/>
          <p:nvPr/>
        </p:nvSpPr>
        <p:spPr>
          <a:xfrm>
            <a:off x="1" y="571500"/>
            <a:ext cx="6856200" cy="4000500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5"/>
              <a:buFont typeface="Poppins"/>
              <a:buNone/>
              <a:defRPr sz="4425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7" name="Google Shape;17;p11"/>
          <p:cNvSpPr/>
          <p:nvPr/>
        </p:nvSpPr>
        <p:spPr>
          <a:xfrm>
            <a:off x="6952697" y="571500"/>
            <a:ext cx="2193900" cy="4000500"/>
          </a:xfrm>
          <a:prstGeom prst="rect">
            <a:avLst/>
          </a:prstGeom>
          <a:solidFill>
            <a:srgbClr val="C8C8C8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25"/>
              <a:buFont typeface="Poppins"/>
              <a:buNone/>
              <a:defRPr sz="4425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1"/>
          </p:nvPr>
        </p:nvSpPr>
        <p:spPr>
          <a:xfrm>
            <a:off x="2900934" y="651510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body" idx="2"/>
          </p:nvPr>
        </p:nvSpPr>
        <p:spPr>
          <a:xfrm>
            <a:off x="192024" y="2620632"/>
            <a:ext cx="2125980" cy="174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675"/>
              <a:buNone/>
              <a:defRPr sz="6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" name="Google Shape;20;p14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2900934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25"/>
              <a:buFont typeface="Poppins"/>
              <a:buNone/>
              <a:defRPr sz="4425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/ tree">
  <p:cSld name="Blank w/ tre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5836445" cy="32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192024" y="857250"/>
            <a:ext cx="2126100" cy="1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2900934" y="651510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192024" y="2620632"/>
            <a:ext cx="21261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675"/>
              <a:buNone/>
              <a:defRPr sz="6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688657" y="1151334"/>
            <a:ext cx="7823702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38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350"/>
              <a:buChar char="●"/>
              <a:defRPr sz="1350"/>
            </a:lvl2pPr>
            <a:lvl3pPr marL="1371600" lvl="2" indent="-3048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4pPr>
            <a:lvl5pPr marL="2286000" lvl="4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5pPr>
            <a:lvl6pPr marL="2743200" lvl="5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6pPr>
            <a:lvl7pPr marL="3200400" lvl="6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7pPr>
            <a:lvl8pPr marL="3657600" lvl="7" indent="-295275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050"/>
              <a:buChar char="●"/>
              <a:defRPr sz="1050"/>
            </a:lvl8pPr>
            <a:lvl9pPr marL="4114800" lvl="8" indent="-295275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050"/>
              <a:buChar char="●"/>
              <a:defRPr sz="105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sz="2700" b="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62525"/>
            <a:ext cx="914400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1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9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5"/>
              <a:buFont typeface="Poppins"/>
              <a:buNone/>
              <a:defRPr sz="4425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50"/>
              <a:buNone/>
              <a:defRPr sz="165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5" name="Google Shape;55;p19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7;p10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sz="27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0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dt" idx="10"/>
          </p:nvPr>
        </p:nvSpPr>
        <p:spPr>
          <a:xfrm>
            <a:off x="1968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ftr" idx="11"/>
          </p:nvPr>
        </p:nvSpPr>
        <p:spPr>
          <a:xfrm>
            <a:off x="2901951" y="4767263"/>
            <a:ext cx="4433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7857721" y="4767263"/>
            <a:ext cx="1148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sz="27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2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188"/>
              </a:spcBef>
              <a:spcAft>
                <a:spcPts val="188"/>
              </a:spcAft>
              <a:buClr>
                <a:schemeClr val="accent1"/>
              </a:buClr>
              <a:buSzPts val="1050"/>
              <a:buFont typeface="Noto Sans Symbols"/>
              <a:buChar char="●"/>
              <a:defRPr sz="105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oppins"/>
              <a:buNone/>
            </a:pPr>
            <a:r>
              <a:rPr lang="en" sz="4300" b="1"/>
              <a:t>Sequencing protocol overview</a:t>
            </a:r>
            <a:endParaRPr sz="4300" b="1"/>
          </a:p>
        </p:txBody>
      </p:sp>
      <p:sp>
        <p:nvSpPr>
          <p:cNvPr id="68" name="Google Shape;68;p1"/>
          <p:cNvSpPr txBox="1"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Laboratory Module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5f7172141_0_125"/>
          <p:cNvSpPr txBox="1"/>
          <p:nvPr/>
        </p:nvSpPr>
        <p:spPr>
          <a:xfrm>
            <a:off x="7610550" y="1176375"/>
            <a:ext cx="965100" cy="40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Pre-PCR 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g125f7172141_0_125"/>
          <p:cNvSpPr txBox="1"/>
          <p:nvPr/>
        </p:nvSpPr>
        <p:spPr>
          <a:xfrm>
            <a:off x="7610550" y="3031675"/>
            <a:ext cx="1056000" cy="4002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Post-PCR</a:t>
            </a:r>
            <a:endParaRPr sz="14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g125f7172141_0_125"/>
          <p:cNvSpPr/>
          <p:nvPr/>
        </p:nvSpPr>
        <p:spPr>
          <a:xfrm>
            <a:off x="7368050" y="2284375"/>
            <a:ext cx="121500" cy="1894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25f7172141_0_125"/>
          <p:cNvSpPr/>
          <p:nvPr/>
        </p:nvSpPr>
        <p:spPr>
          <a:xfrm>
            <a:off x="3390250" y="1083900"/>
            <a:ext cx="2348700" cy="10014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25f7172141_0_125"/>
          <p:cNvSpPr/>
          <p:nvPr/>
        </p:nvSpPr>
        <p:spPr>
          <a:xfrm>
            <a:off x="3390250" y="2130825"/>
            <a:ext cx="2348700" cy="1001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25f7172141_0_125"/>
          <p:cNvSpPr txBox="1"/>
          <p:nvPr/>
        </p:nvSpPr>
        <p:spPr>
          <a:xfrm>
            <a:off x="5738950" y="2431425"/>
            <a:ext cx="150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Amplicon work space (e.g. hood)</a:t>
            </a:r>
            <a:endParaRPr sz="1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g125f7172141_0_125"/>
          <p:cNvSpPr txBox="1"/>
          <p:nvPr/>
        </p:nvSpPr>
        <p:spPr>
          <a:xfrm>
            <a:off x="3924700" y="300150"/>
            <a:ext cx="127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Protocol Step</a:t>
            </a:r>
            <a:endParaRPr sz="11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" name="Google Shape;270;g125f7172141_0_125"/>
          <p:cNvSpPr txBox="1"/>
          <p:nvPr/>
        </p:nvSpPr>
        <p:spPr>
          <a:xfrm>
            <a:off x="564100" y="1253925"/>
            <a:ext cx="1429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DNA- and RNA-free reagent preparation work space</a:t>
            </a:r>
            <a:endParaRPr sz="1100" b="0" i="1" u="sng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g125f7172141_0_125"/>
          <p:cNvSpPr/>
          <p:nvPr/>
        </p:nvSpPr>
        <p:spPr>
          <a:xfrm>
            <a:off x="3390250" y="621331"/>
            <a:ext cx="2348700" cy="41704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25f7172141_0_125"/>
          <p:cNvSpPr txBox="1"/>
          <p:nvPr/>
        </p:nvSpPr>
        <p:spPr>
          <a:xfrm>
            <a:off x="5738950" y="622725"/>
            <a:ext cx="188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Appropriate biosafety level laboratory</a:t>
            </a:r>
            <a:endParaRPr sz="1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g125f7172141_0_125"/>
          <p:cNvSpPr txBox="1"/>
          <p:nvPr/>
        </p:nvSpPr>
        <p:spPr>
          <a:xfrm>
            <a:off x="564100" y="2115825"/>
            <a:ext cx="1429200" cy="1369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Prepare in ‘clean’ work space (e.g. hood or bench) and transfer to other work spaces for sample loading</a:t>
            </a:r>
            <a:endParaRPr sz="11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g125f7172141_0_125"/>
          <p:cNvSpPr/>
          <p:nvPr/>
        </p:nvSpPr>
        <p:spPr>
          <a:xfrm>
            <a:off x="7368050" y="699675"/>
            <a:ext cx="90900" cy="1353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g125f7172141_0_125"/>
          <p:cNvGrpSpPr/>
          <p:nvPr/>
        </p:nvGrpSpPr>
        <p:grpSpPr>
          <a:xfrm>
            <a:off x="3425259" y="654155"/>
            <a:ext cx="2278686" cy="4079267"/>
            <a:chOff x="1739888" y="281281"/>
            <a:chExt cx="6964200" cy="13520938"/>
          </a:xfrm>
        </p:grpSpPr>
        <p:grpSp>
          <p:nvGrpSpPr>
            <p:cNvPr id="276" name="Google Shape;276;g125f7172141_0_125"/>
            <p:cNvGrpSpPr/>
            <p:nvPr/>
          </p:nvGrpSpPr>
          <p:grpSpPr>
            <a:xfrm>
              <a:off x="1739888" y="5353365"/>
              <a:ext cx="6964200" cy="1686075"/>
              <a:chOff x="443463" y="10035188"/>
              <a:chExt cx="6964200" cy="1686075"/>
            </a:xfrm>
          </p:grpSpPr>
          <p:sp>
            <p:nvSpPr>
              <p:cNvPr id="277" name="Google Shape;277;g125f7172141_0_125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78" name="Google Shape;278;g125f7172141_0_125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79" name="Google Shape;279;g125f7172141_0_125"/>
            <p:cNvGrpSpPr/>
            <p:nvPr/>
          </p:nvGrpSpPr>
          <p:grpSpPr>
            <a:xfrm>
              <a:off x="1739888" y="12116144"/>
              <a:ext cx="6964200" cy="1686075"/>
              <a:chOff x="443463" y="10035188"/>
              <a:chExt cx="6964200" cy="1686075"/>
            </a:xfrm>
          </p:grpSpPr>
          <p:sp>
            <p:nvSpPr>
              <p:cNvPr id="280" name="Google Shape;280;g125f7172141_0_125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Sequencing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81" name="Google Shape;281;g125f7172141_0_125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82" name="Google Shape;282;g125f7172141_0_125"/>
            <p:cNvGrpSpPr/>
            <p:nvPr/>
          </p:nvGrpSpPr>
          <p:grpSpPr>
            <a:xfrm>
              <a:off x="1739888" y="1971976"/>
              <a:ext cx="6964200" cy="1686075"/>
              <a:chOff x="443463" y="10035188"/>
              <a:chExt cx="6964200" cy="1686075"/>
            </a:xfrm>
          </p:grpSpPr>
          <p:sp>
            <p:nvSpPr>
              <p:cNvPr id="283" name="Google Shape;283;g125f7172141_0_125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cDNA prep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84" name="Google Shape;284;g125f7172141_0_125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85" name="Google Shape;285;g125f7172141_0_125"/>
            <p:cNvGrpSpPr/>
            <p:nvPr/>
          </p:nvGrpSpPr>
          <p:grpSpPr>
            <a:xfrm>
              <a:off x="1739888" y="3662671"/>
              <a:ext cx="6964200" cy="1686075"/>
              <a:chOff x="443463" y="10035188"/>
              <a:chExt cx="6964200" cy="1686075"/>
            </a:xfrm>
          </p:grpSpPr>
          <p:sp>
            <p:nvSpPr>
              <p:cNvPr id="286" name="Google Shape;286;g125f7172141_0_125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87" name="Google Shape;287;g125f7172141_0_125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88" name="Google Shape;288;g125f7172141_0_125"/>
            <p:cNvGrpSpPr/>
            <p:nvPr/>
          </p:nvGrpSpPr>
          <p:grpSpPr>
            <a:xfrm>
              <a:off x="1739888" y="7044060"/>
              <a:ext cx="6964200" cy="1686075"/>
              <a:chOff x="443463" y="10035188"/>
              <a:chExt cx="6964200" cy="1686075"/>
            </a:xfrm>
          </p:grpSpPr>
          <p:sp>
            <p:nvSpPr>
              <p:cNvPr id="289" name="Google Shape;289;g125f7172141_0_125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indexing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90" name="Google Shape;290;g125f7172141_0_125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91" name="Google Shape;291;g125f7172141_0_125"/>
            <p:cNvGrpSpPr/>
            <p:nvPr/>
          </p:nvGrpSpPr>
          <p:grpSpPr>
            <a:xfrm>
              <a:off x="1739888" y="8734754"/>
              <a:ext cx="6964200" cy="1686075"/>
              <a:chOff x="443463" y="10035188"/>
              <a:chExt cx="6964200" cy="1686075"/>
            </a:xfrm>
          </p:grpSpPr>
          <p:sp>
            <p:nvSpPr>
              <p:cNvPr id="292" name="Google Shape;292;g125f7172141_0_125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93" name="Google Shape;293;g125f7172141_0_125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94" name="Google Shape;294;g125f7172141_0_125"/>
            <p:cNvGrpSpPr/>
            <p:nvPr/>
          </p:nvGrpSpPr>
          <p:grpSpPr>
            <a:xfrm>
              <a:off x="1739888" y="10425449"/>
              <a:ext cx="6964200" cy="1686075"/>
              <a:chOff x="443463" y="10035188"/>
              <a:chExt cx="6964200" cy="1686075"/>
            </a:xfrm>
          </p:grpSpPr>
          <p:sp>
            <p:nvSpPr>
              <p:cNvPr id="295" name="Google Shape;295;g125f7172141_0_125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quant and pooling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96" name="Google Shape;296;g125f7172141_0_125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97" name="Google Shape;297;g125f7172141_0_125"/>
            <p:cNvGrpSpPr/>
            <p:nvPr/>
          </p:nvGrpSpPr>
          <p:grpSpPr>
            <a:xfrm>
              <a:off x="1739888" y="281281"/>
              <a:ext cx="6964200" cy="1686075"/>
              <a:chOff x="443463" y="10035188"/>
              <a:chExt cx="6964200" cy="1686075"/>
            </a:xfrm>
          </p:grpSpPr>
          <p:sp>
            <p:nvSpPr>
              <p:cNvPr id="298" name="Google Shape;298;g125f7172141_0_125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Extraction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99" name="Google Shape;299;g125f7172141_0_125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</p:grpSp>
      <p:sp>
        <p:nvSpPr>
          <p:cNvPr id="300" name="Google Shape;300;g125f7172141_0_125"/>
          <p:cNvSpPr txBox="1"/>
          <p:nvPr/>
        </p:nvSpPr>
        <p:spPr>
          <a:xfrm>
            <a:off x="5767800" y="183675"/>
            <a:ext cx="15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Sample handling work space</a:t>
            </a:r>
            <a:endParaRPr sz="1100" b="0" i="1" u="sng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g125f7172141_0_125"/>
          <p:cNvSpPr txBox="1"/>
          <p:nvPr/>
        </p:nvSpPr>
        <p:spPr>
          <a:xfrm>
            <a:off x="5750300" y="1184400"/>
            <a:ext cx="1571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RNA extract and cDNA work space (e.g. hood in separate room)</a:t>
            </a:r>
            <a:endParaRPr sz="1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2" name="Google Shape;302;g125f7172141_0_125"/>
          <p:cNvCxnSpPr/>
          <p:nvPr/>
        </p:nvCxnSpPr>
        <p:spPr>
          <a:xfrm rot="10800000" flipH="1">
            <a:off x="1993300" y="2363325"/>
            <a:ext cx="1431900" cy="4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3" name="Google Shape;303;g125f7172141_0_125"/>
          <p:cNvCxnSpPr/>
          <p:nvPr/>
        </p:nvCxnSpPr>
        <p:spPr>
          <a:xfrm rot="10800000" flipH="1">
            <a:off x="1993359" y="1343176"/>
            <a:ext cx="1431900" cy="145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4" name="Google Shape;304;g125f7172141_0_125"/>
          <p:cNvCxnSpPr/>
          <p:nvPr/>
        </p:nvCxnSpPr>
        <p:spPr>
          <a:xfrm>
            <a:off x="1993300" y="2800725"/>
            <a:ext cx="1431900" cy="10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5" name="Google Shape;305;g125f7172141_0_125"/>
          <p:cNvCxnSpPr/>
          <p:nvPr/>
        </p:nvCxnSpPr>
        <p:spPr>
          <a:xfrm rot="10800000" flipH="1">
            <a:off x="1993300" y="869025"/>
            <a:ext cx="1397100" cy="193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6" name="Google Shape;306;g125f7172141_0_125"/>
          <p:cNvCxnSpPr/>
          <p:nvPr/>
        </p:nvCxnSpPr>
        <p:spPr>
          <a:xfrm rot="10800000" flipH="1">
            <a:off x="1993300" y="1853325"/>
            <a:ext cx="1431900" cy="9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7" name="Google Shape;307;g125f7172141_0_125"/>
          <p:cNvCxnSpPr/>
          <p:nvPr/>
        </p:nvCxnSpPr>
        <p:spPr>
          <a:xfrm>
            <a:off x="1993300" y="2800725"/>
            <a:ext cx="1431900" cy="7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8" name="Google Shape;308;g125f7172141_0_125"/>
          <p:cNvCxnSpPr/>
          <p:nvPr/>
        </p:nvCxnSpPr>
        <p:spPr>
          <a:xfrm>
            <a:off x="1993300" y="2800725"/>
            <a:ext cx="143190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125f7172141_0_125"/>
          <p:cNvCxnSpPr/>
          <p:nvPr/>
        </p:nvCxnSpPr>
        <p:spPr>
          <a:xfrm>
            <a:off x="1993300" y="2800725"/>
            <a:ext cx="1431900" cy="16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5f7172141_0_173"/>
          <p:cNvSpPr txBox="1"/>
          <p:nvPr/>
        </p:nvSpPr>
        <p:spPr>
          <a:xfrm>
            <a:off x="7610550" y="1176375"/>
            <a:ext cx="965100" cy="40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Pre-PCR 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g125f7172141_0_173"/>
          <p:cNvSpPr txBox="1"/>
          <p:nvPr/>
        </p:nvSpPr>
        <p:spPr>
          <a:xfrm>
            <a:off x="7610550" y="3031675"/>
            <a:ext cx="1056000" cy="4002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Post-PCR</a:t>
            </a:r>
            <a:endParaRPr sz="14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g125f7172141_0_173"/>
          <p:cNvSpPr/>
          <p:nvPr/>
        </p:nvSpPr>
        <p:spPr>
          <a:xfrm>
            <a:off x="7368050" y="2284375"/>
            <a:ext cx="121500" cy="1894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25f7172141_0_173"/>
          <p:cNvSpPr/>
          <p:nvPr/>
        </p:nvSpPr>
        <p:spPr>
          <a:xfrm>
            <a:off x="3390250" y="1083900"/>
            <a:ext cx="2348700" cy="10014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25f7172141_0_173"/>
          <p:cNvSpPr/>
          <p:nvPr/>
        </p:nvSpPr>
        <p:spPr>
          <a:xfrm>
            <a:off x="3390250" y="2130825"/>
            <a:ext cx="2348700" cy="1001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125f7172141_0_173"/>
          <p:cNvSpPr/>
          <p:nvPr/>
        </p:nvSpPr>
        <p:spPr>
          <a:xfrm>
            <a:off x="3390250" y="3177750"/>
            <a:ext cx="2348700" cy="1001400"/>
          </a:xfrm>
          <a:prstGeom prst="rect">
            <a:avLst/>
          </a:prstGeom>
          <a:noFill/>
          <a:ln w="28575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125f7172141_0_173"/>
          <p:cNvSpPr txBox="1"/>
          <p:nvPr/>
        </p:nvSpPr>
        <p:spPr>
          <a:xfrm>
            <a:off x="5738950" y="2431425"/>
            <a:ext cx="150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Amplicon work space (e.g. hood)</a:t>
            </a:r>
            <a:endParaRPr sz="1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g125f7172141_0_173"/>
          <p:cNvSpPr txBox="1"/>
          <p:nvPr/>
        </p:nvSpPr>
        <p:spPr>
          <a:xfrm>
            <a:off x="3924700" y="300150"/>
            <a:ext cx="127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Protocol Step</a:t>
            </a:r>
            <a:endParaRPr sz="11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g125f7172141_0_173"/>
          <p:cNvSpPr txBox="1"/>
          <p:nvPr/>
        </p:nvSpPr>
        <p:spPr>
          <a:xfrm>
            <a:off x="564100" y="1253925"/>
            <a:ext cx="1429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DNA- and RNA-free reagent preparation work space</a:t>
            </a:r>
            <a:endParaRPr sz="1100" b="0" i="1" u="sng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g125f7172141_0_173"/>
          <p:cNvSpPr txBox="1"/>
          <p:nvPr/>
        </p:nvSpPr>
        <p:spPr>
          <a:xfrm>
            <a:off x="5738950" y="3432150"/>
            <a:ext cx="150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Library work space (e.g. hood)</a:t>
            </a:r>
            <a:endParaRPr sz="1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g125f7172141_0_173"/>
          <p:cNvSpPr txBox="1"/>
          <p:nvPr/>
        </p:nvSpPr>
        <p:spPr>
          <a:xfrm>
            <a:off x="5750300" y="1184400"/>
            <a:ext cx="1571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RNA extract and cDNA work space (e.g. hood in separate room)</a:t>
            </a:r>
            <a:endParaRPr sz="1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5" name="Google Shape;325;g125f7172141_0_173"/>
          <p:cNvSpPr/>
          <p:nvPr/>
        </p:nvSpPr>
        <p:spPr>
          <a:xfrm>
            <a:off x="3390250" y="621331"/>
            <a:ext cx="2348700" cy="41704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25f7172141_0_173"/>
          <p:cNvSpPr txBox="1"/>
          <p:nvPr/>
        </p:nvSpPr>
        <p:spPr>
          <a:xfrm>
            <a:off x="5738950" y="622725"/>
            <a:ext cx="188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Appropriate biosafety level laboratory</a:t>
            </a:r>
            <a:endParaRPr sz="1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7" name="Google Shape;327;g125f7172141_0_173"/>
          <p:cNvSpPr txBox="1"/>
          <p:nvPr/>
        </p:nvSpPr>
        <p:spPr>
          <a:xfrm>
            <a:off x="564100" y="2115825"/>
            <a:ext cx="1429200" cy="1369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Prepare in ‘clean’ work space (e.g. hood or bench) and transfer to other work spaces for sample loading</a:t>
            </a:r>
            <a:endParaRPr sz="11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8" name="Google Shape;328;g125f7172141_0_173"/>
          <p:cNvSpPr/>
          <p:nvPr/>
        </p:nvSpPr>
        <p:spPr>
          <a:xfrm>
            <a:off x="7368050" y="699675"/>
            <a:ext cx="90900" cy="1353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25f7172141_0_173"/>
          <p:cNvGrpSpPr/>
          <p:nvPr/>
        </p:nvGrpSpPr>
        <p:grpSpPr>
          <a:xfrm>
            <a:off x="3425259" y="654155"/>
            <a:ext cx="2278686" cy="4079267"/>
            <a:chOff x="1739888" y="281281"/>
            <a:chExt cx="6964200" cy="13520938"/>
          </a:xfrm>
        </p:grpSpPr>
        <p:grpSp>
          <p:nvGrpSpPr>
            <p:cNvPr id="330" name="Google Shape;330;g125f7172141_0_173"/>
            <p:cNvGrpSpPr/>
            <p:nvPr/>
          </p:nvGrpSpPr>
          <p:grpSpPr>
            <a:xfrm>
              <a:off x="1739888" y="5353365"/>
              <a:ext cx="6964200" cy="1686075"/>
              <a:chOff x="443463" y="10035188"/>
              <a:chExt cx="6964200" cy="1686075"/>
            </a:xfrm>
          </p:grpSpPr>
          <p:sp>
            <p:nvSpPr>
              <p:cNvPr id="331" name="Google Shape;331;g125f7172141_0_17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332" name="Google Shape;332;g125f7172141_0_17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333" name="Google Shape;333;g125f7172141_0_173"/>
            <p:cNvGrpSpPr/>
            <p:nvPr/>
          </p:nvGrpSpPr>
          <p:grpSpPr>
            <a:xfrm>
              <a:off x="1739888" y="12116144"/>
              <a:ext cx="6964200" cy="1686075"/>
              <a:chOff x="443463" y="10035188"/>
              <a:chExt cx="6964200" cy="1686075"/>
            </a:xfrm>
          </p:grpSpPr>
          <p:sp>
            <p:nvSpPr>
              <p:cNvPr id="334" name="Google Shape;334;g125f7172141_0_17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Sequencing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335" name="Google Shape;335;g125f7172141_0_17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336" name="Google Shape;336;g125f7172141_0_173"/>
            <p:cNvGrpSpPr/>
            <p:nvPr/>
          </p:nvGrpSpPr>
          <p:grpSpPr>
            <a:xfrm>
              <a:off x="1739888" y="1971976"/>
              <a:ext cx="6964200" cy="1686075"/>
              <a:chOff x="443463" y="10035188"/>
              <a:chExt cx="6964200" cy="1686075"/>
            </a:xfrm>
          </p:grpSpPr>
          <p:sp>
            <p:nvSpPr>
              <p:cNvPr id="337" name="Google Shape;337;g125f7172141_0_17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cDNA prep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338" name="Google Shape;338;g125f7172141_0_17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339" name="Google Shape;339;g125f7172141_0_173"/>
            <p:cNvGrpSpPr/>
            <p:nvPr/>
          </p:nvGrpSpPr>
          <p:grpSpPr>
            <a:xfrm>
              <a:off x="1739888" y="3662671"/>
              <a:ext cx="6964200" cy="1686075"/>
              <a:chOff x="443463" y="10035188"/>
              <a:chExt cx="6964200" cy="1686075"/>
            </a:xfrm>
          </p:grpSpPr>
          <p:sp>
            <p:nvSpPr>
              <p:cNvPr id="340" name="Google Shape;340;g125f7172141_0_17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341" name="Google Shape;341;g125f7172141_0_17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342" name="Google Shape;342;g125f7172141_0_173"/>
            <p:cNvGrpSpPr/>
            <p:nvPr/>
          </p:nvGrpSpPr>
          <p:grpSpPr>
            <a:xfrm>
              <a:off x="1739888" y="7044060"/>
              <a:ext cx="6964200" cy="1686075"/>
              <a:chOff x="443463" y="10035188"/>
              <a:chExt cx="6964200" cy="1686075"/>
            </a:xfrm>
          </p:grpSpPr>
          <p:sp>
            <p:nvSpPr>
              <p:cNvPr id="343" name="Google Shape;343;g125f7172141_0_17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indexing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344" name="Google Shape;344;g125f7172141_0_17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345" name="Google Shape;345;g125f7172141_0_173"/>
            <p:cNvGrpSpPr/>
            <p:nvPr/>
          </p:nvGrpSpPr>
          <p:grpSpPr>
            <a:xfrm>
              <a:off x="1739888" y="8734754"/>
              <a:ext cx="6964200" cy="1686075"/>
              <a:chOff x="443463" y="10035188"/>
              <a:chExt cx="6964200" cy="1686075"/>
            </a:xfrm>
          </p:grpSpPr>
          <p:sp>
            <p:nvSpPr>
              <p:cNvPr id="346" name="Google Shape;346;g125f7172141_0_17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347" name="Google Shape;347;g125f7172141_0_17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348" name="Google Shape;348;g125f7172141_0_173"/>
            <p:cNvGrpSpPr/>
            <p:nvPr/>
          </p:nvGrpSpPr>
          <p:grpSpPr>
            <a:xfrm>
              <a:off x="1739888" y="10425449"/>
              <a:ext cx="6964200" cy="1686075"/>
              <a:chOff x="443463" y="10035188"/>
              <a:chExt cx="6964200" cy="1686075"/>
            </a:xfrm>
          </p:grpSpPr>
          <p:sp>
            <p:nvSpPr>
              <p:cNvPr id="349" name="Google Shape;349;g125f7172141_0_17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quant and pooling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350" name="Google Shape;350;g125f7172141_0_17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351" name="Google Shape;351;g125f7172141_0_173"/>
            <p:cNvGrpSpPr/>
            <p:nvPr/>
          </p:nvGrpSpPr>
          <p:grpSpPr>
            <a:xfrm>
              <a:off x="1739888" y="281281"/>
              <a:ext cx="6964200" cy="1686075"/>
              <a:chOff x="443463" y="10035188"/>
              <a:chExt cx="6964200" cy="1686075"/>
            </a:xfrm>
          </p:grpSpPr>
          <p:sp>
            <p:nvSpPr>
              <p:cNvPr id="352" name="Google Shape;352;g125f7172141_0_17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Extraction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353" name="Google Shape;353;g125f7172141_0_17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</p:grpSp>
      <p:sp>
        <p:nvSpPr>
          <p:cNvPr id="354" name="Google Shape;354;g125f7172141_0_173"/>
          <p:cNvSpPr txBox="1"/>
          <p:nvPr/>
        </p:nvSpPr>
        <p:spPr>
          <a:xfrm>
            <a:off x="5767800" y="183675"/>
            <a:ext cx="15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Sample handling work space</a:t>
            </a:r>
            <a:endParaRPr sz="1100" b="0" i="1" u="sng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5" name="Google Shape;355;g125f7172141_0_173"/>
          <p:cNvCxnSpPr/>
          <p:nvPr/>
        </p:nvCxnSpPr>
        <p:spPr>
          <a:xfrm rot="10800000" flipH="1">
            <a:off x="1993300" y="2363325"/>
            <a:ext cx="1431900" cy="4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g125f7172141_0_173"/>
          <p:cNvCxnSpPr/>
          <p:nvPr/>
        </p:nvCxnSpPr>
        <p:spPr>
          <a:xfrm rot="10800000" flipH="1">
            <a:off x="1993359" y="1343176"/>
            <a:ext cx="1431900" cy="145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g125f7172141_0_173"/>
          <p:cNvCxnSpPr/>
          <p:nvPr/>
        </p:nvCxnSpPr>
        <p:spPr>
          <a:xfrm>
            <a:off x="1993300" y="2800725"/>
            <a:ext cx="1431900" cy="10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8" name="Google Shape;358;g125f7172141_0_173"/>
          <p:cNvCxnSpPr/>
          <p:nvPr/>
        </p:nvCxnSpPr>
        <p:spPr>
          <a:xfrm rot="10800000" flipH="1">
            <a:off x="1993300" y="869025"/>
            <a:ext cx="1397100" cy="193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9" name="Google Shape;359;g125f7172141_0_173"/>
          <p:cNvCxnSpPr/>
          <p:nvPr/>
        </p:nvCxnSpPr>
        <p:spPr>
          <a:xfrm rot="10800000" flipH="1">
            <a:off x="1993300" y="1853325"/>
            <a:ext cx="1431900" cy="9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0" name="Google Shape;360;g125f7172141_0_173"/>
          <p:cNvCxnSpPr/>
          <p:nvPr/>
        </p:nvCxnSpPr>
        <p:spPr>
          <a:xfrm>
            <a:off x="1993300" y="2800725"/>
            <a:ext cx="1431900" cy="7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1" name="Google Shape;361;g125f7172141_0_173"/>
          <p:cNvCxnSpPr/>
          <p:nvPr/>
        </p:nvCxnSpPr>
        <p:spPr>
          <a:xfrm>
            <a:off x="1993300" y="2800725"/>
            <a:ext cx="143190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2" name="Google Shape;362;g125f7172141_0_173"/>
          <p:cNvCxnSpPr/>
          <p:nvPr/>
        </p:nvCxnSpPr>
        <p:spPr>
          <a:xfrm>
            <a:off x="1993300" y="2800725"/>
            <a:ext cx="1431900" cy="16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Google Shape;367;p3"/>
          <p:cNvGraphicFramePr/>
          <p:nvPr/>
        </p:nvGraphicFramePr>
        <p:xfrm>
          <a:off x="867650" y="1071125"/>
          <a:ext cx="7239000" cy="3200280"/>
        </p:xfrm>
        <a:graphic>
          <a:graphicData uri="http://schemas.openxmlformats.org/drawingml/2006/table">
            <a:tbl>
              <a:tblPr>
                <a:noFill/>
                <a:tableStyleId>{14D6212A-88B3-42FE-B323-5B995F0C07CA}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Work space</a:t>
                      </a:r>
                      <a:endParaRPr sz="1350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Description</a:t>
                      </a:r>
                      <a:endParaRPr sz="1350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b="1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Clean area</a:t>
                      </a:r>
                      <a:endParaRPr sz="1350" b="1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50" i="1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Nucleic acid-free area for preparation of mastermixes, reaction tubes, reaction plates, etc. prior to sample loading. </a:t>
                      </a:r>
                      <a:endParaRPr sz="1350" u="none" strike="noStrike" cap="none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b="1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Pre-PCR area</a:t>
                      </a:r>
                      <a:endParaRPr sz="1350" b="1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i="1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Area for handling viral RNA extracts and cDNA prior to multiplex amplicon PCR step.</a:t>
                      </a:r>
                      <a:endParaRPr sz="1350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b="1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Post-PCR area*</a:t>
                      </a:r>
                      <a:endParaRPr sz="1350" b="1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i="1" u="none" strike="noStrike" cap="none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Area for handling amplicon and library PCR products. Can optionally be split into separate work spaces for amplicon and library products. </a:t>
                      </a:r>
                      <a:endParaRPr sz="1350" i="1" u="none" strike="noStrike" cap="none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8" name="Google Shape;368;p3"/>
          <p:cNvSpPr txBox="1"/>
          <p:nvPr/>
        </p:nvSpPr>
        <p:spPr>
          <a:xfrm>
            <a:off x="867650" y="4268825"/>
            <a:ext cx="670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*Amplicon products are high concentration and pose a high contamination risk</a:t>
            </a:r>
            <a:endParaRPr sz="12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3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"/>
              <a:t>Summary: Essential laboratory workspaces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"/>
          <p:cNvSpPr txBox="1">
            <a:spLocks noGrp="1"/>
          </p:cNvSpPr>
          <p:nvPr>
            <p:ph type="body" idx="1"/>
          </p:nvPr>
        </p:nvSpPr>
        <p:spPr>
          <a:xfrm>
            <a:off x="581081" y="1151334"/>
            <a:ext cx="5004777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Seal </a:t>
            </a:r>
            <a:r>
              <a:rPr lang="en" sz="16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samples tightly to prevent contamination, especially prior to long-term storage and thermocycler reactions</a:t>
            </a:r>
            <a:endParaRPr sz="1600" dirty="0"/>
          </a:p>
          <a:p>
            <a:pPr marL="412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 pitchFamily="34" charset="0"/>
              <a:buChar char="•"/>
            </a:pPr>
            <a:endParaRPr sz="16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Always centrifuge plates and strips prior to opening</a:t>
            </a:r>
            <a:endParaRPr sz="1600" dirty="0"/>
          </a:p>
          <a:p>
            <a:pPr marL="412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 pitchFamily="34" charset="0"/>
              <a:buChar char="•"/>
            </a:pPr>
            <a:endParaRPr sz="16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Make sure tips are tightly attached to active pipettes before loading sample</a:t>
            </a:r>
            <a:endParaRPr sz="16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endParaRPr sz="1600" dirty="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Aliquot longer-lasting reagents such as primer pools, SPRI beads, and enzyme master mixes</a:t>
            </a:r>
            <a:endParaRPr sz="16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 panose="020B0604020202020204" pitchFamily="34" charset="0"/>
              <a:buChar char="•"/>
            </a:pPr>
            <a:endParaRPr sz="1600" dirty="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/>
              <a:t>Use NTCs and spike-ins to check for contamination in final library</a:t>
            </a:r>
            <a:endParaRPr sz="1600" dirty="0"/>
          </a:p>
          <a:p>
            <a:pPr marL="387350" lvl="0" indent="-2857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sz="1600" dirty="0"/>
          </a:p>
        </p:txBody>
      </p:sp>
      <p:sp>
        <p:nvSpPr>
          <p:cNvPr id="375" name="Google Shape;375;p6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"/>
              <a:t>Minimizing inter-sample contamination</a:t>
            </a:r>
            <a:endParaRPr/>
          </a:p>
        </p:txBody>
      </p:sp>
      <p:pic>
        <p:nvPicPr>
          <p:cNvPr id="376" name="Google Shape;37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8341" y="1151334"/>
            <a:ext cx="2406781" cy="321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82" name="Google Shape;382;p25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Minimizing inter-sample contamination</a:t>
            </a:r>
            <a:endParaRPr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 b="1"/>
              <a:t>Working with temperature-sensitive materials</a:t>
            </a:r>
            <a:endParaRPr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 b="1"/>
              <a:t>Using thermocyclers</a:t>
            </a:r>
            <a:endParaRPr sz="1600" b="1"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Reagent handling</a:t>
            </a:r>
            <a:endParaRPr sz="1600"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600"/>
              <a:buFont typeface="Arial"/>
              <a:buChar char="•"/>
            </a:pPr>
            <a:r>
              <a:rPr lang="en" sz="1600"/>
              <a:t>Sample pooling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"/>
              <a:t>Working with temperature-sensitive materials</a:t>
            </a:r>
            <a:endParaRPr/>
          </a:p>
        </p:txBody>
      </p:sp>
      <p:pic>
        <p:nvPicPr>
          <p:cNvPr id="388" name="Google Shape;388;p4"/>
          <p:cNvPicPr preferRelativeResize="0"/>
          <p:nvPr/>
        </p:nvPicPr>
        <p:blipFill rotWithShape="1">
          <a:blip r:embed="rId3">
            <a:alphaModFix/>
          </a:blip>
          <a:srcRect t="19348"/>
          <a:stretch/>
        </p:blipFill>
        <p:spPr>
          <a:xfrm>
            <a:off x="814334" y="1259482"/>
            <a:ext cx="2933424" cy="3138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"/>
          <p:cNvSpPr txBox="1">
            <a:spLocks noGrp="1"/>
          </p:cNvSpPr>
          <p:nvPr>
            <p:ph type="body" idx="1"/>
          </p:nvPr>
        </p:nvSpPr>
        <p:spPr>
          <a:xfrm>
            <a:off x="3747758" y="1259482"/>
            <a:ext cx="5004777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" sz="1600"/>
              <a:t>RNA is very volatile compared to DNA, so ensure that all RNA is kept cold at all times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endParaRPr sz="160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Other temperature-sensitive reagents include: </a:t>
            </a:r>
            <a:r>
              <a:rPr lang="en"/>
              <a:t>reverse transcriptase and DNA polymerase enzymes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endParaRPr sz="160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Reduce the number of freeze-thaw cycles whenever possible</a:t>
            </a:r>
            <a:endParaRPr sz="1600"/>
          </a:p>
          <a:p>
            <a:pPr marL="137160" lvl="0" indent="-3556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4" name="Google Shape;394;p5"/>
          <p:cNvGraphicFramePr/>
          <p:nvPr/>
        </p:nvGraphicFramePr>
        <p:xfrm>
          <a:off x="850675" y="1372075"/>
          <a:ext cx="7239000" cy="2948760"/>
        </p:xfrm>
        <a:graphic>
          <a:graphicData uri="http://schemas.openxmlformats.org/drawingml/2006/table">
            <a:tbl>
              <a:tblPr>
                <a:noFill/>
                <a:tableStyleId>{14D6212A-88B3-42FE-B323-5B995F0C07CA}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Storage temperature</a:t>
                      </a:r>
                      <a:endParaRPr sz="135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Materials</a:t>
                      </a:r>
                      <a:endParaRPr sz="135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b="1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-80˚C</a:t>
                      </a:r>
                      <a:endParaRPr sz="1350" b="1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i="1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Viral RNA extracts</a:t>
                      </a:r>
                      <a:endParaRPr sz="1350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b="1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-20˚C</a:t>
                      </a:r>
                      <a:endParaRPr sz="1350" b="1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i="1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PCR enzymes, primers, dsDNA (long term storage)</a:t>
                      </a:r>
                      <a:endParaRPr sz="1350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b="1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4˚C</a:t>
                      </a:r>
                      <a:endParaRPr sz="1350" b="1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i="1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 beads, dsDNA (short-term storage)</a:t>
                      </a:r>
                      <a:endParaRPr sz="1350" i="1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b="1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~0˚C (ice buckets, ice blocks)</a:t>
                      </a:r>
                      <a:endParaRPr sz="1350" b="1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i="1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Temperature-sensitive reagents and samples in active use (e.g. during PCR preparation)</a:t>
                      </a:r>
                      <a:endParaRPr sz="1350" i="1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b="1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Room temperature</a:t>
                      </a:r>
                      <a:endParaRPr sz="1350" b="1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Poppins"/>
                        <a:buNone/>
                      </a:pPr>
                      <a:r>
                        <a:rPr lang="en" sz="1350" i="1" u="none" strike="noStrike" cap="non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Ethanol, water</a:t>
                      </a:r>
                      <a:endParaRPr sz="1350" i="1" u="none" strike="noStrike" cap="non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5" name="Google Shape;395;p5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Poppins"/>
              <a:buNone/>
            </a:pPr>
            <a:r>
              <a:rPr lang="en"/>
              <a:t>Summary: reagent storage temperatures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"/>
          <p:cNvSpPr txBox="1">
            <a:spLocks noGrp="1"/>
          </p:cNvSpPr>
          <p:nvPr>
            <p:ph type="body" idx="1"/>
          </p:nvPr>
        </p:nvSpPr>
        <p:spPr>
          <a:xfrm>
            <a:off x="599009" y="1151334"/>
            <a:ext cx="5444725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12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Pre-heat thermocyclers during reaction preparation (e.g. sample loading step) if needed</a:t>
            </a:r>
            <a:endParaRPr/>
          </a:p>
          <a:p>
            <a:pPr marL="127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endParaRPr sz="16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12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Include at least 3 total 8-strips of tubes to equilibrate thermocycler lid pressure (empty “BALANCE” tubes OK) if using 8-strip tubes in thermocyclers</a:t>
            </a:r>
            <a:endParaRPr/>
          </a:p>
          <a:p>
            <a:pPr marL="127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endParaRPr sz="16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12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Avoid leaving samples on thermocyclers for long periods following the completion of PCR programs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sp>
        <p:nvSpPr>
          <p:cNvPr id="401" name="Google Shape;401;p7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"/>
              <a:t>Optimizing thermocycler performance</a:t>
            </a:r>
            <a:endParaRPr/>
          </a:p>
        </p:txBody>
      </p:sp>
      <p:pic>
        <p:nvPicPr>
          <p:cNvPr id="402" name="Google Shape;40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7153" y="1441118"/>
            <a:ext cx="2041001" cy="271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08" name="Google Shape;408;p26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Minimizing inter-sample contamination</a:t>
            </a:r>
            <a:endParaRPr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Working with temperature-sensitive materials</a:t>
            </a:r>
            <a:endParaRPr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Using thermocyclers</a:t>
            </a:r>
            <a:endParaRPr sz="1600"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 b="1"/>
              <a:t>Reagent handling</a:t>
            </a:r>
            <a:endParaRPr sz="1600" b="1"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600"/>
              <a:buFont typeface="Arial"/>
              <a:buChar char="•"/>
            </a:pPr>
            <a:r>
              <a:rPr lang="en" sz="1600"/>
              <a:t>Sample pooling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"/>
          <p:cNvSpPr txBox="1">
            <a:spLocks noGrp="1"/>
          </p:cNvSpPr>
          <p:nvPr>
            <p:ph type="body" idx="1"/>
          </p:nvPr>
        </p:nvSpPr>
        <p:spPr>
          <a:xfrm>
            <a:off x="590045" y="1151334"/>
            <a:ext cx="4924123" cy="35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Prepare mastermixes for a greater number of samples than theoretically needed to account for volume loss via pipetting and calibration issues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endParaRPr sz="16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Prepare 80% EtOH solution for SPRIs on the same day the SPRIs are performed to prevent evaporation-driven decreases in EtOH content</a:t>
            </a:r>
            <a:endParaRPr/>
          </a:p>
          <a:p>
            <a:pPr marL="137160" lvl="0" indent="-3556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  <p:sp>
        <p:nvSpPr>
          <p:cNvPr id="414" name="Google Shape;414;p8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"/>
              <a:t>Proper reagent handling can improve results</a:t>
            </a:r>
            <a:endParaRPr/>
          </a:p>
        </p:txBody>
      </p:sp>
      <p:pic>
        <p:nvPicPr>
          <p:cNvPr id="415" name="Google Shape;41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1349" y="1151334"/>
            <a:ext cx="2612398" cy="15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1349" y="2933234"/>
            <a:ext cx="2612398" cy="173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"/>
              <a:t>Genomic epidemiology workflow</a:t>
            </a:r>
            <a:endParaRPr/>
          </a:p>
        </p:txBody>
      </p:sp>
      <p:pic>
        <p:nvPicPr>
          <p:cNvPr id="74" name="Google Shape;74;p48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311" y="984800"/>
            <a:ext cx="8148394" cy="186579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8"/>
          <p:cNvSpPr/>
          <p:nvPr/>
        </p:nvSpPr>
        <p:spPr>
          <a:xfrm>
            <a:off x="4702629" y="4746776"/>
            <a:ext cx="4441371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https://www.pixeltrue.com/about, </a:t>
            </a:r>
            <a:r>
              <a:rPr lang="en" sz="800" b="0" i="0" u="sng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4.0</a:t>
            </a:r>
            <a:r>
              <a:rPr lang="en" sz="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8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48"/>
          <p:cNvSpPr/>
          <p:nvPr/>
        </p:nvSpPr>
        <p:spPr>
          <a:xfrm>
            <a:off x="8066314" y="4567160"/>
            <a:ext cx="107768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8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48"/>
          <p:cNvSpPr/>
          <p:nvPr/>
        </p:nvSpPr>
        <p:spPr>
          <a:xfrm>
            <a:off x="2155372" y="1171031"/>
            <a:ext cx="3184072" cy="1649186"/>
          </a:xfrm>
          <a:prstGeom prst="roundRect">
            <a:avLst>
              <a:gd name="adj" fmla="val 9294"/>
            </a:avLst>
          </a:prstGeom>
          <a:noFill/>
          <a:ln w="25400" cap="flat" cmpd="sng">
            <a:solidFill>
              <a:srgbClr val="456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22" name="Google Shape;422;p27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Minimizing inter-sample contamination</a:t>
            </a:r>
            <a:endParaRPr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Working with temperature-sensitive materials</a:t>
            </a:r>
            <a:endParaRPr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Using thermocyclers</a:t>
            </a:r>
            <a:endParaRPr sz="1600"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Reagent handling</a:t>
            </a:r>
            <a:endParaRPr sz="1600"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600"/>
              <a:buFont typeface="Arial"/>
              <a:buChar char="•"/>
            </a:pPr>
            <a:r>
              <a:rPr lang="en" sz="1600" b="1"/>
              <a:t>Sample pooling</a:t>
            </a:r>
            <a:endParaRPr sz="16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g126a3381e9c_0_45"/>
          <p:cNvGraphicFramePr/>
          <p:nvPr>
            <p:extLst>
              <p:ext uri="{D42A27DB-BD31-4B8C-83A1-F6EECF244321}">
                <p14:modId xmlns:p14="http://schemas.microsoft.com/office/powerpoint/2010/main" val="4274546544"/>
              </p:ext>
            </p:extLst>
          </p:nvPr>
        </p:nvGraphicFramePr>
        <p:xfrm>
          <a:off x="2543773" y="1211968"/>
          <a:ext cx="4056450" cy="1375125"/>
        </p:xfrm>
        <a:graphic>
          <a:graphicData uri="http://schemas.openxmlformats.org/drawingml/2006/table">
            <a:tbl>
              <a:tblPr firstCol="1">
                <a:noFill/>
                <a:tableStyleId>{BDC23A4E-B490-4602-A5FB-780B9CF40642}</a:tableStyleId>
              </a:tblPr>
              <a:tblGrid>
                <a:gridCol w="269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Maximum volume</a:t>
                      </a:r>
                      <a:endParaRPr sz="14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30 µL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Number of samples to pool</a:t>
                      </a:r>
                      <a:endParaRPr sz="14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 dirty="0"/>
                        <a:t>Maximum volume per sample</a:t>
                      </a:r>
                      <a:endParaRPr sz="1200" u="none" strike="noStrike" cap="none" dirty="0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______ µL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 dirty="0"/>
                        <a:t>Average sample concentration</a:t>
                      </a:r>
                      <a:endParaRPr sz="1400" u="none" strike="noStrike" cap="none" dirty="0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0.5 ng/µL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 dirty="0"/>
                        <a:t>Target DNA amount</a:t>
                      </a:r>
                      <a:endParaRPr sz="1400" u="none" strike="noStrike" cap="none" dirty="0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 dirty="0"/>
                        <a:t>______ ng</a:t>
                      </a:r>
                      <a:endParaRPr sz="1400" u="none" strike="noStrike" cap="none" dirty="0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8" name="Google Shape;428;g126a3381e9c_0_45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91"/>
              <a:buFont typeface="Poppins"/>
              <a:buNone/>
            </a:pPr>
            <a:r>
              <a:rPr lang="en" sz="2500"/>
              <a:t>Pooling samples for even sequencing coverage</a:t>
            </a:r>
            <a:endParaRPr sz="25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9" name="Google Shape;429;g126a3381e9c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5885" y="2915374"/>
            <a:ext cx="2512225" cy="13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4" name="Google Shape;434;g125f7172141_0_33"/>
          <p:cNvGraphicFramePr/>
          <p:nvPr/>
        </p:nvGraphicFramePr>
        <p:xfrm>
          <a:off x="2543773" y="1211968"/>
          <a:ext cx="4056450" cy="1375125"/>
        </p:xfrm>
        <a:graphic>
          <a:graphicData uri="http://schemas.openxmlformats.org/drawingml/2006/table">
            <a:tbl>
              <a:tblPr firstCol="1">
                <a:noFill/>
                <a:tableStyleId>{BDC23A4E-B490-4602-A5FB-780B9CF40642}</a:tableStyleId>
              </a:tblPr>
              <a:tblGrid>
                <a:gridCol w="269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Maximum volume</a:t>
                      </a:r>
                      <a:endParaRPr sz="14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30 µL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Number of samples to pool</a:t>
                      </a:r>
                      <a:endParaRPr sz="14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Maximum volume per sample</a:t>
                      </a:r>
                      <a:endParaRPr sz="12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10 µL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Average sample concentration</a:t>
                      </a:r>
                      <a:endParaRPr sz="14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0.5 ng/µL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Target DNA amount</a:t>
                      </a:r>
                      <a:endParaRPr sz="14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______ ng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5" name="Google Shape;435;g125f7172141_0_33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91"/>
              <a:buFont typeface="Poppins"/>
              <a:buNone/>
            </a:pPr>
            <a:r>
              <a:rPr lang="en" sz="2500"/>
              <a:t>Pooling samples for even sequencing coverage</a:t>
            </a:r>
            <a:endParaRPr sz="25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6" name="Google Shape;436;g125f7172141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5885" y="2915374"/>
            <a:ext cx="2512225" cy="13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Google Shape;441;g125f7172141_0_39"/>
          <p:cNvGraphicFramePr/>
          <p:nvPr/>
        </p:nvGraphicFramePr>
        <p:xfrm>
          <a:off x="2543773" y="1211968"/>
          <a:ext cx="4056450" cy="1375125"/>
        </p:xfrm>
        <a:graphic>
          <a:graphicData uri="http://schemas.openxmlformats.org/drawingml/2006/table">
            <a:tbl>
              <a:tblPr firstCol="1">
                <a:noFill/>
                <a:tableStyleId>{BDC23A4E-B490-4602-A5FB-780B9CF40642}</a:tableStyleId>
              </a:tblPr>
              <a:tblGrid>
                <a:gridCol w="269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Maximum volume</a:t>
                      </a:r>
                      <a:endParaRPr sz="14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30 µL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Number of samples to pool</a:t>
                      </a:r>
                      <a:endParaRPr sz="14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Maximum volume per sample</a:t>
                      </a:r>
                      <a:endParaRPr sz="12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10 µL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Average sample concentration</a:t>
                      </a:r>
                      <a:endParaRPr sz="14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0.5 ng/µL</a:t>
                      </a:r>
                      <a:endParaRPr sz="1400" u="none" strike="noStrike" cap="none"/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Target DNA amount</a:t>
                      </a:r>
                      <a:endParaRPr sz="1400" u="none" strike="noStrike" cap="none"/>
                    </a:p>
                  </a:txBody>
                  <a:tcPr marL="67825" marR="67825" marT="33900" marB="33900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5 ng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7825" marR="67825" marT="33900" marB="33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2" name="Google Shape;442;g125f7172141_0_39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91"/>
              <a:buFont typeface="Poppins"/>
              <a:buNone/>
            </a:pPr>
            <a:r>
              <a:rPr lang="en" sz="2500"/>
              <a:t>Pooling samples for even sequencing coverage</a:t>
            </a:r>
            <a:endParaRPr sz="25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3" name="Google Shape;443;g125f7172141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5885" y="2915374"/>
            <a:ext cx="2512225" cy="13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" name="Google Shape;448;g125f7172141_0_45"/>
          <p:cNvGraphicFramePr/>
          <p:nvPr/>
        </p:nvGraphicFramePr>
        <p:xfrm>
          <a:off x="1985562" y="2311347"/>
          <a:ext cx="5172900" cy="1344560"/>
        </p:xfrm>
        <a:graphic>
          <a:graphicData uri="http://schemas.openxmlformats.org/drawingml/2006/table">
            <a:tbl>
              <a:tblPr firstRow="1">
                <a:noFill/>
                <a:tableStyleId>{BDC23A4E-B490-4602-A5FB-780B9CF40642}</a:tableStyleId>
              </a:tblPr>
              <a:tblGrid>
                <a:gridCol w="61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Batch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name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Barcode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Volume to pool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Amount in pool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1 ng/µL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______ 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______ ng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2 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0.1 ng/µL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______ 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______ ng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3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0.5 ng/µL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______ 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______ ng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49" name="Google Shape;449;g125f7172141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0225" y="1211399"/>
            <a:ext cx="3960550" cy="7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125f7172141_0_45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91"/>
              <a:buFont typeface="Poppins"/>
              <a:buNone/>
            </a:pPr>
            <a:r>
              <a:rPr lang="en" sz="2500"/>
              <a:t>Pooling samples for even sequencing coverage</a:t>
            </a:r>
            <a:endParaRPr sz="25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g125f7172141_0_55"/>
          <p:cNvGraphicFramePr/>
          <p:nvPr/>
        </p:nvGraphicFramePr>
        <p:xfrm>
          <a:off x="1985562" y="2311347"/>
          <a:ext cx="5172900" cy="1344560"/>
        </p:xfrm>
        <a:graphic>
          <a:graphicData uri="http://schemas.openxmlformats.org/drawingml/2006/table">
            <a:tbl>
              <a:tblPr firstRow="1">
                <a:noFill/>
                <a:tableStyleId>{BDC23A4E-B490-4602-A5FB-780B9CF40642}</a:tableStyleId>
              </a:tblPr>
              <a:tblGrid>
                <a:gridCol w="61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Batch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name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Barcode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Volume to pool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Amount in pool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 ng/µL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5 µL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5 ng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2 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0.1 ng/µL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50 µL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5 ng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3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0.5 ng/µL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10 µL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5 ng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56" name="Google Shape;456;g125f7172141_0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0225" y="1211399"/>
            <a:ext cx="3960550" cy="7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25f7172141_0_55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91"/>
              <a:buFont typeface="Poppins"/>
              <a:buNone/>
            </a:pPr>
            <a:r>
              <a:rPr lang="en" sz="2500"/>
              <a:t>Pooling samples for even sequencing coverage</a:t>
            </a:r>
            <a:endParaRPr sz="25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2" name="Google Shape;462;g125f7172141_0_63"/>
          <p:cNvGraphicFramePr/>
          <p:nvPr/>
        </p:nvGraphicFramePr>
        <p:xfrm>
          <a:off x="1985562" y="2311347"/>
          <a:ext cx="5172900" cy="1344560"/>
        </p:xfrm>
        <a:graphic>
          <a:graphicData uri="http://schemas.openxmlformats.org/drawingml/2006/table">
            <a:tbl>
              <a:tblPr firstRow="1">
                <a:noFill/>
                <a:tableStyleId>{BDC23A4E-B490-4602-A5FB-780B9CF40642}</a:tableStyleId>
              </a:tblPr>
              <a:tblGrid>
                <a:gridCol w="61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Batch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name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Barcode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Volume to pool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Amount in pool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 ng/µL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5 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5 ng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2 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0.1 ng/µL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50 µL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5 ng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3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0.5 ng/µL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10 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5 ng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63" name="Google Shape;463;g125f7172141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0225" y="1211399"/>
            <a:ext cx="3960550" cy="7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25f7172141_0_63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91"/>
              <a:buFont typeface="Poppins"/>
              <a:buNone/>
            </a:pPr>
            <a:r>
              <a:rPr lang="en" sz="2500"/>
              <a:t>Pooling samples for even sequencing coverage</a:t>
            </a:r>
            <a:endParaRPr sz="25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9" name="Google Shape;469;g125f7172141_0_69"/>
          <p:cNvGraphicFramePr/>
          <p:nvPr/>
        </p:nvGraphicFramePr>
        <p:xfrm>
          <a:off x="1985562" y="2311347"/>
          <a:ext cx="5172900" cy="1650460"/>
        </p:xfrm>
        <a:graphic>
          <a:graphicData uri="http://schemas.openxmlformats.org/drawingml/2006/table">
            <a:tbl>
              <a:tblPr firstRow="1">
                <a:noFill/>
                <a:tableStyleId>{BDC23A4E-B490-4602-A5FB-780B9CF40642}</a:tableStyleId>
              </a:tblPr>
              <a:tblGrid>
                <a:gridCol w="61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Batch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 dirty="0"/>
                        <a:t>Sample name</a:t>
                      </a:r>
                      <a:endParaRPr sz="1400" u="none" strike="noStrike" cap="none" dirty="0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Barcode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Volume to pool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Amount in pool</a:t>
                      </a:r>
                      <a:endParaRPr sz="1400" u="none" strike="noStrike" cap="none"/>
                    </a:p>
                  </a:txBody>
                  <a:tcPr marL="61125" marR="61125" marT="30550" marB="30550" anchor="ctr">
                    <a:solidFill>
                      <a:srgbClr val="456D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 ng/µL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5 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5 ng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2 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0.1 ng/µL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10 µL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1 ng</a:t>
                      </a:r>
                      <a:endParaRPr sz="14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Sample 3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0.5 ng/µL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10 µL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5 ng</a:t>
                      </a:r>
                      <a:endParaRPr sz="1400" u="none" strike="noStrike" cap="none"/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/>
                        <a:t>Total Vol.</a:t>
                      </a:r>
                      <a:endParaRPr sz="1200" b="1" u="none" strike="noStrike" cap="none"/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highlight>
                            <a:srgbClr val="FFFF00"/>
                          </a:highlight>
                        </a:rPr>
                        <a:t>25 µL</a:t>
                      </a:r>
                      <a:endParaRPr sz="1200" u="none" strike="noStrike" cap="none">
                        <a:highlight>
                          <a:srgbClr val="FFFF00"/>
                        </a:highlight>
                      </a:endParaRPr>
                    </a:p>
                  </a:txBody>
                  <a:tcPr marL="61125" marR="61125" marT="30550" marB="305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61125" marR="61125" marT="30550" marB="305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0" name="Google Shape;470;g125f7172141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0225" y="1211399"/>
            <a:ext cx="3960550" cy="7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25f7172141_0_69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91"/>
              <a:buFont typeface="Poppins"/>
              <a:buNone/>
            </a:pPr>
            <a:r>
              <a:rPr lang="en" sz="2500"/>
              <a:t>Pooling samples for even sequencing coverage</a:t>
            </a:r>
            <a:endParaRPr sz="25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57c13a793_0_0"/>
          <p:cNvSpPr txBox="1">
            <a:spLocks noGrp="1"/>
          </p:cNvSpPr>
          <p:nvPr>
            <p:ph type="body" idx="1"/>
          </p:nvPr>
        </p:nvSpPr>
        <p:spPr>
          <a:xfrm>
            <a:off x="2867715" y="3449144"/>
            <a:ext cx="37401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 b="1"/>
              <a:t>Tapestation or BioAnalyzer measurement</a:t>
            </a:r>
            <a:r>
              <a:rPr lang="en" sz="1300"/>
              <a:t> 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/>
              <a:t>(SARS-CoV-2 tiled amplicon scheme fragment size typically ~4</a:t>
            </a:r>
            <a:r>
              <a:rPr lang="en" sz="13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50 bp</a:t>
            </a:r>
            <a:r>
              <a:rPr lang="en" sz="1300"/>
              <a:t>)</a:t>
            </a:r>
            <a:endParaRPr sz="13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g1257c13a793_0_0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91"/>
              <a:buFont typeface="Poppins"/>
              <a:buNone/>
            </a:pPr>
            <a:r>
              <a:rPr lang="en"/>
              <a:t>Calculating pool</a:t>
            </a:r>
            <a:r>
              <a:rPr lang="en" sz="27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molarity</a:t>
            </a:r>
            <a:endParaRPr sz="27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8" name="Google Shape;478;g1257c13a79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169" y="2027800"/>
            <a:ext cx="7164676" cy="84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g1257c13a793_0_0"/>
          <p:cNvCxnSpPr>
            <a:stCxn id="476" idx="0"/>
          </p:cNvCxnSpPr>
          <p:nvPr/>
        </p:nvCxnSpPr>
        <p:spPr>
          <a:xfrm rot="10800000" flipH="1">
            <a:off x="4737765" y="2832044"/>
            <a:ext cx="113400" cy="6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0" name="Google Shape;480;g1257c13a793_0_0"/>
          <p:cNvSpPr txBox="1">
            <a:spLocks noGrp="1"/>
          </p:cNvSpPr>
          <p:nvPr>
            <p:ph type="body" idx="1"/>
          </p:nvPr>
        </p:nvSpPr>
        <p:spPr>
          <a:xfrm>
            <a:off x="3557550" y="1326950"/>
            <a:ext cx="20289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300" b="1" dirty="0"/>
              <a:t>QuBit measurement</a:t>
            </a:r>
            <a:endParaRPr sz="1300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81" name="Google Shape;481;g1257c13a793_0_0"/>
          <p:cNvCxnSpPr>
            <a:stCxn id="480" idx="2"/>
          </p:cNvCxnSpPr>
          <p:nvPr/>
        </p:nvCxnSpPr>
        <p:spPr>
          <a:xfrm>
            <a:off x="4572000" y="1659050"/>
            <a:ext cx="357900" cy="3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111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Minimize contamination across samples through work space separation and other best practices</a:t>
            </a:r>
            <a:endParaRPr sz="1600"/>
          </a:p>
          <a:p>
            <a:pPr marL="31115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Keep materials like DNA, RNA, and enzymes at specified temperatures </a:t>
            </a:r>
            <a:endParaRPr/>
          </a:p>
          <a:p>
            <a:pPr marL="31115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Prepare reagents in quantities that account for inevitable volume loss</a:t>
            </a:r>
            <a:endParaRPr/>
          </a:p>
          <a:p>
            <a:pPr marL="31115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600"/>
              <a:buFont typeface="Arial"/>
              <a:buChar char="•"/>
            </a:pPr>
            <a:r>
              <a:rPr lang="en" sz="1600"/>
              <a:t>Pool equal amounts of samples to achieve even coverage during sequencing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"/>
              <a:t>Conceptual overview of protocol</a:t>
            </a:r>
            <a:endParaRPr/>
          </a:p>
        </p:txBody>
      </p:sp>
      <p:pic>
        <p:nvPicPr>
          <p:cNvPr id="83" name="Google Shape;83;p2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268" y="1104337"/>
            <a:ext cx="5543463" cy="363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9"/>
          <p:cNvSpPr txBox="1"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89" name="Google Shape;89;p49"/>
          <p:cNvSpPr txBox="1"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 b="1" dirty="0"/>
              <a:t>Minimizing inter-sample contamination</a:t>
            </a:r>
            <a:endParaRPr b="1" dirty="0"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 dirty="0"/>
              <a:t>Working with temperature-sensitive materials</a:t>
            </a:r>
            <a:endParaRPr dirty="0"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 dirty="0"/>
              <a:t>Using thermocyclers</a:t>
            </a:r>
            <a:endParaRPr sz="1600" dirty="0"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 dirty="0"/>
              <a:t>Reagent handling</a:t>
            </a:r>
            <a:endParaRPr sz="1600" dirty="0"/>
          </a:p>
          <a:p>
            <a:pPr marL="3111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600"/>
              <a:buFont typeface="Arial"/>
              <a:buChar char="•"/>
            </a:pPr>
            <a:r>
              <a:rPr lang="en" sz="1600" dirty="0"/>
              <a:t>Sample pooling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121ca7537c8_0_10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97" y="1553272"/>
            <a:ext cx="3107221" cy="203695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21ca7537c8_0_10"/>
          <p:cNvSpPr txBox="1">
            <a:spLocks noGrp="1"/>
          </p:cNvSpPr>
          <p:nvPr>
            <p:ph type="title"/>
          </p:nvPr>
        </p:nvSpPr>
        <p:spPr>
          <a:xfrm>
            <a:off x="688657" y="295656"/>
            <a:ext cx="7823702" cy="6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"/>
              <a:t>Conceptual overview of protocol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/>
        </p:nvSpPr>
        <p:spPr>
          <a:xfrm>
            <a:off x="3924700" y="300150"/>
            <a:ext cx="127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Protocol Step</a:t>
            </a:r>
            <a:endParaRPr sz="11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23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97" y="1553272"/>
            <a:ext cx="3107221" cy="2036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23"/>
          <p:cNvGrpSpPr/>
          <p:nvPr/>
        </p:nvGrpSpPr>
        <p:grpSpPr>
          <a:xfrm>
            <a:off x="3425259" y="654155"/>
            <a:ext cx="2278686" cy="4079267"/>
            <a:chOff x="1739888" y="281281"/>
            <a:chExt cx="6964200" cy="13520938"/>
          </a:xfrm>
        </p:grpSpPr>
        <p:grpSp>
          <p:nvGrpSpPr>
            <p:cNvPr id="103" name="Google Shape;103;p23"/>
            <p:cNvGrpSpPr/>
            <p:nvPr/>
          </p:nvGrpSpPr>
          <p:grpSpPr>
            <a:xfrm>
              <a:off x="1739888" y="5353365"/>
              <a:ext cx="6964200" cy="1686075"/>
              <a:chOff x="443463" y="10035188"/>
              <a:chExt cx="6964200" cy="1686075"/>
            </a:xfrm>
          </p:grpSpPr>
          <p:sp>
            <p:nvSpPr>
              <p:cNvPr id="104" name="Google Shape;104;p2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05" name="Google Shape;105;p2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06" name="Google Shape;106;p23"/>
            <p:cNvGrpSpPr/>
            <p:nvPr/>
          </p:nvGrpSpPr>
          <p:grpSpPr>
            <a:xfrm>
              <a:off x="1739888" y="12116144"/>
              <a:ext cx="6964200" cy="1686075"/>
              <a:chOff x="443463" y="10035188"/>
              <a:chExt cx="6964200" cy="1686075"/>
            </a:xfrm>
          </p:grpSpPr>
          <p:sp>
            <p:nvSpPr>
              <p:cNvPr id="107" name="Google Shape;107;p2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Sequencing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08" name="Google Shape;108;p2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09" name="Google Shape;109;p23"/>
            <p:cNvGrpSpPr/>
            <p:nvPr/>
          </p:nvGrpSpPr>
          <p:grpSpPr>
            <a:xfrm>
              <a:off x="1739888" y="1971976"/>
              <a:ext cx="6964200" cy="1686075"/>
              <a:chOff x="443463" y="10035188"/>
              <a:chExt cx="6964200" cy="1686075"/>
            </a:xfrm>
          </p:grpSpPr>
          <p:sp>
            <p:nvSpPr>
              <p:cNvPr id="110" name="Google Shape;110;p2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cDNA prep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11" name="Google Shape;111;p2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12" name="Google Shape;112;p23"/>
            <p:cNvGrpSpPr/>
            <p:nvPr/>
          </p:nvGrpSpPr>
          <p:grpSpPr>
            <a:xfrm>
              <a:off x="1739888" y="3662671"/>
              <a:ext cx="6964200" cy="1686075"/>
              <a:chOff x="443463" y="10035188"/>
              <a:chExt cx="6964200" cy="1686075"/>
            </a:xfrm>
          </p:grpSpPr>
          <p:sp>
            <p:nvSpPr>
              <p:cNvPr id="113" name="Google Shape;113;p2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14" name="Google Shape;114;p2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15" name="Google Shape;115;p23"/>
            <p:cNvGrpSpPr/>
            <p:nvPr/>
          </p:nvGrpSpPr>
          <p:grpSpPr>
            <a:xfrm>
              <a:off x="1739888" y="7044060"/>
              <a:ext cx="6964200" cy="1686075"/>
              <a:chOff x="443463" y="10035188"/>
              <a:chExt cx="6964200" cy="1686075"/>
            </a:xfrm>
          </p:grpSpPr>
          <p:sp>
            <p:nvSpPr>
              <p:cNvPr id="116" name="Google Shape;116;p2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indexing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17" name="Google Shape;117;p2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18" name="Google Shape;118;p23"/>
            <p:cNvGrpSpPr/>
            <p:nvPr/>
          </p:nvGrpSpPr>
          <p:grpSpPr>
            <a:xfrm>
              <a:off x="1739888" y="8734754"/>
              <a:ext cx="6964200" cy="1686075"/>
              <a:chOff x="443463" y="10035188"/>
              <a:chExt cx="6964200" cy="1686075"/>
            </a:xfrm>
          </p:grpSpPr>
          <p:sp>
            <p:nvSpPr>
              <p:cNvPr id="119" name="Google Shape;119;p2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20" name="Google Shape;120;p2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21" name="Google Shape;121;p23"/>
            <p:cNvGrpSpPr/>
            <p:nvPr/>
          </p:nvGrpSpPr>
          <p:grpSpPr>
            <a:xfrm>
              <a:off x="1739888" y="10425449"/>
              <a:ext cx="6964200" cy="1686075"/>
              <a:chOff x="443463" y="10035188"/>
              <a:chExt cx="6964200" cy="1686075"/>
            </a:xfrm>
          </p:grpSpPr>
          <p:sp>
            <p:nvSpPr>
              <p:cNvPr id="122" name="Google Shape;122;p2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quant and pooling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23" name="Google Shape;123;p2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24" name="Google Shape;124;p23"/>
            <p:cNvGrpSpPr/>
            <p:nvPr/>
          </p:nvGrpSpPr>
          <p:grpSpPr>
            <a:xfrm>
              <a:off x="1739888" y="281281"/>
              <a:ext cx="6964200" cy="1686075"/>
              <a:chOff x="443463" y="10035188"/>
              <a:chExt cx="6964200" cy="1686075"/>
            </a:xfrm>
          </p:grpSpPr>
          <p:sp>
            <p:nvSpPr>
              <p:cNvPr id="125" name="Google Shape;125;p23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Extraction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26" name="Google Shape;126;p23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a3381e9c_0_0"/>
          <p:cNvSpPr txBox="1"/>
          <p:nvPr/>
        </p:nvSpPr>
        <p:spPr>
          <a:xfrm>
            <a:off x="3924700" y="300150"/>
            <a:ext cx="127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Protocol Step</a:t>
            </a:r>
            <a:endParaRPr sz="11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132;g126a3381e9c_0_0"/>
          <p:cNvSpPr txBox="1"/>
          <p:nvPr/>
        </p:nvSpPr>
        <p:spPr>
          <a:xfrm>
            <a:off x="564100" y="1253925"/>
            <a:ext cx="1429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DNA- and RNA-free reagent preparation work space</a:t>
            </a:r>
            <a:endParaRPr sz="1100" b="0" i="1" u="sng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g126a3381e9c_0_0"/>
          <p:cNvSpPr txBox="1"/>
          <p:nvPr/>
        </p:nvSpPr>
        <p:spPr>
          <a:xfrm>
            <a:off x="564100" y="2115825"/>
            <a:ext cx="1429200" cy="1369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Prepare in ‘clean’ work space (e.g. hood or bench) and transfer to other work spaces for sample loading</a:t>
            </a:r>
            <a:endParaRPr sz="11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4" name="Google Shape;134;g126a3381e9c_0_0"/>
          <p:cNvCxnSpPr>
            <a:stCxn id="133" idx="3"/>
            <a:endCxn id="135" idx="1"/>
          </p:cNvCxnSpPr>
          <p:nvPr/>
        </p:nvCxnSpPr>
        <p:spPr>
          <a:xfrm rot="10800000" flipH="1">
            <a:off x="1993300" y="2363325"/>
            <a:ext cx="1431900" cy="4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6" name="Google Shape;136;g126a3381e9c_0_0"/>
          <p:cNvCxnSpPr>
            <a:endCxn id="137" idx="1"/>
          </p:cNvCxnSpPr>
          <p:nvPr/>
        </p:nvCxnSpPr>
        <p:spPr>
          <a:xfrm rot="10800000" flipH="1">
            <a:off x="1993359" y="1343176"/>
            <a:ext cx="1431900" cy="145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8" name="Google Shape;138;g126a3381e9c_0_0"/>
          <p:cNvCxnSpPr>
            <a:stCxn id="133" idx="3"/>
            <a:endCxn id="139" idx="1"/>
          </p:cNvCxnSpPr>
          <p:nvPr/>
        </p:nvCxnSpPr>
        <p:spPr>
          <a:xfrm>
            <a:off x="1993300" y="2800725"/>
            <a:ext cx="1431900" cy="10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0" name="Google Shape;140;g126a3381e9c_0_0"/>
          <p:cNvCxnSpPr>
            <a:stCxn id="133" idx="3"/>
          </p:cNvCxnSpPr>
          <p:nvPr/>
        </p:nvCxnSpPr>
        <p:spPr>
          <a:xfrm rot="10800000" flipH="1">
            <a:off x="1993300" y="869025"/>
            <a:ext cx="1397100" cy="193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41" name="Google Shape;141;g126a3381e9c_0_0"/>
          <p:cNvGrpSpPr/>
          <p:nvPr/>
        </p:nvGrpSpPr>
        <p:grpSpPr>
          <a:xfrm>
            <a:off x="3425259" y="654155"/>
            <a:ext cx="2278686" cy="4079267"/>
            <a:chOff x="1739888" y="281281"/>
            <a:chExt cx="6964200" cy="13520938"/>
          </a:xfrm>
        </p:grpSpPr>
        <p:grpSp>
          <p:nvGrpSpPr>
            <p:cNvPr id="142" name="Google Shape;142;g126a3381e9c_0_0"/>
            <p:cNvGrpSpPr/>
            <p:nvPr/>
          </p:nvGrpSpPr>
          <p:grpSpPr>
            <a:xfrm>
              <a:off x="1739888" y="5353365"/>
              <a:ext cx="6964200" cy="1686075"/>
              <a:chOff x="443463" y="10035188"/>
              <a:chExt cx="6964200" cy="1686075"/>
            </a:xfrm>
          </p:grpSpPr>
          <p:sp>
            <p:nvSpPr>
              <p:cNvPr id="135" name="Google Shape;135;g126a3381e9c_0_0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43" name="Google Shape;143;g126a3381e9c_0_0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44" name="Google Shape;144;g126a3381e9c_0_0"/>
            <p:cNvGrpSpPr/>
            <p:nvPr/>
          </p:nvGrpSpPr>
          <p:grpSpPr>
            <a:xfrm>
              <a:off x="1739888" y="12116144"/>
              <a:ext cx="6964200" cy="1686075"/>
              <a:chOff x="443463" y="10035188"/>
              <a:chExt cx="6964200" cy="1686075"/>
            </a:xfrm>
          </p:grpSpPr>
          <p:sp>
            <p:nvSpPr>
              <p:cNvPr id="145" name="Google Shape;145;g126a3381e9c_0_0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Sequencing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46" name="Google Shape;146;g126a3381e9c_0_0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47" name="Google Shape;147;g126a3381e9c_0_0"/>
            <p:cNvGrpSpPr/>
            <p:nvPr/>
          </p:nvGrpSpPr>
          <p:grpSpPr>
            <a:xfrm>
              <a:off x="1739888" y="1971976"/>
              <a:ext cx="6964200" cy="1686075"/>
              <a:chOff x="443463" y="10035188"/>
              <a:chExt cx="6964200" cy="1686075"/>
            </a:xfrm>
          </p:grpSpPr>
          <p:sp>
            <p:nvSpPr>
              <p:cNvPr id="137" name="Google Shape;137;g126a3381e9c_0_0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cDNA prep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48" name="Google Shape;148;g126a3381e9c_0_0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49" name="Google Shape;149;g126a3381e9c_0_0"/>
            <p:cNvGrpSpPr/>
            <p:nvPr/>
          </p:nvGrpSpPr>
          <p:grpSpPr>
            <a:xfrm>
              <a:off x="1739888" y="3662671"/>
              <a:ext cx="6964200" cy="1686075"/>
              <a:chOff x="443463" y="10035188"/>
              <a:chExt cx="6964200" cy="1686075"/>
            </a:xfrm>
          </p:grpSpPr>
          <p:sp>
            <p:nvSpPr>
              <p:cNvPr id="150" name="Google Shape;150;g126a3381e9c_0_0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51" name="Google Shape;151;g126a3381e9c_0_0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52" name="Google Shape;152;g126a3381e9c_0_0"/>
            <p:cNvGrpSpPr/>
            <p:nvPr/>
          </p:nvGrpSpPr>
          <p:grpSpPr>
            <a:xfrm>
              <a:off x="1739888" y="7044060"/>
              <a:ext cx="6964200" cy="1686075"/>
              <a:chOff x="443463" y="10035188"/>
              <a:chExt cx="6964200" cy="1686075"/>
            </a:xfrm>
          </p:grpSpPr>
          <p:sp>
            <p:nvSpPr>
              <p:cNvPr id="153" name="Google Shape;153;g126a3381e9c_0_0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indexing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54" name="Google Shape;154;g126a3381e9c_0_0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55" name="Google Shape;155;g126a3381e9c_0_0"/>
            <p:cNvGrpSpPr/>
            <p:nvPr/>
          </p:nvGrpSpPr>
          <p:grpSpPr>
            <a:xfrm>
              <a:off x="1739888" y="8734754"/>
              <a:ext cx="6964200" cy="1686075"/>
              <a:chOff x="443463" y="10035188"/>
              <a:chExt cx="6964200" cy="1686075"/>
            </a:xfrm>
          </p:grpSpPr>
          <p:sp>
            <p:nvSpPr>
              <p:cNvPr id="156" name="Google Shape;156;g126a3381e9c_0_0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57" name="Google Shape;157;g126a3381e9c_0_0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58" name="Google Shape;158;g126a3381e9c_0_0"/>
            <p:cNvGrpSpPr/>
            <p:nvPr/>
          </p:nvGrpSpPr>
          <p:grpSpPr>
            <a:xfrm>
              <a:off x="1739888" y="10425449"/>
              <a:ext cx="6964200" cy="1686075"/>
              <a:chOff x="443463" y="10035188"/>
              <a:chExt cx="6964200" cy="1686075"/>
            </a:xfrm>
          </p:grpSpPr>
          <p:sp>
            <p:nvSpPr>
              <p:cNvPr id="139" name="Google Shape;139;g126a3381e9c_0_0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quant and pooling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59" name="Google Shape;159;g126a3381e9c_0_0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60" name="Google Shape;160;g126a3381e9c_0_0"/>
            <p:cNvGrpSpPr/>
            <p:nvPr/>
          </p:nvGrpSpPr>
          <p:grpSpPr>
            <a:xfrm>
              <a:off x="1739888" y="281281"/>
              <a:ext cx="6964200" cy="1686075"/>
              <a:chOff x="443463" y="10035188"/>
              <a:chExt cx="6964200" cy="1686075"/>
            </a:xfrm>
          </p:grpSpPr>
          <p:sp>
            <p:nvSpPr>
              <p:cNvPr id="161" name="Google Shape;161;g126a3381e9c_0_0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 dirty="0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Extraction</a:t>
                </a:r>
                <a:endParaRPr sz="900" b="0" i="0" u="none" strike="noStrike" cap="none" dirty="0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62" name="Google Shape;162;g126a3381e9c_0_0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</p:grpSp>
      <p:cxnSp>
        <p:nvCxnSpPr>
          <p:cNvPr id="163" name="Google Shape;163;g126a3381e9c_0_0"/>
          <p:cNvCxnSpPr>
            <a:stCxn id="133" idx="3"/>
            <a:endCxn id="150" idx="1"/>
          </p:cNvCxnSpPr>
          <p:nvPr/>
        </p:nvCxnSpPr>
        <p:spPr>
          <a:xfrm rot="10800000" flipH="1">
            <a:off x="1993300" y="1853325"/>
            <a:ext cx="1431900" cy="9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" name="Google Shape;164;g126a3381e9c_0_0"/>
          <p:cNvCxnSpPr>
            <a:stCxn id="133" idx="3"/>
            <a:endCxn id="153" idx="1"/>
          </p:cNvCxnSpPr>
          <p:nvPr/>
        </p:nvCxnSpPr>
        <p:spPr>
          <a:xfrm>
            <a:off x="1993300" y="2800725"/>
            <a:ext cx="1431900" cy="7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" name="Google Shape;165;g126a3381e9c_0_0"/>
          <p:cNvCxnSpPr>
            <a:stCxn id="133" idx="3"/>
            <a:endCxn id="156" idx="1"/>
          </p:cNvCxnSpPr>
          <p:nvPr/>
        </p:nvCxnSpPr>
        <p:spPr>
          <a:xfrm>
            <a:off x="1993300" y="2800725"/>
            <a:ext cx="143190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166;g126a3381e9c_0_0"/>
          <p:cNvCxnSpPr>
            <a:stCxn id="133" idx="3"/>
            <a:endCxn id="145" idx="1"/>
          </p:cNvCxnSpPr>
          <p:nvPr/>
        </p:nvCxnSpPr>
        <p:spPr>
          <a:xfrm>
            <a:off x="1993300" y="2800725"/>
            <a:ext cx="1431900" cy="16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7610550" y="1176375"/>
            <a:ext cx="965100" cy="40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Pre-PCR 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3924700" y="300150"/>
            <a:ext cx="127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Protocol Step</a:t>
            </a:r>
            <a:endParaRPr sz="11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564100" y="1253925"/>
            <a:ext cx="1429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sng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DNA- and RNA-free reagent preparation work space</a:t>
            </a:r>
            <a:endParaRPr sz="1100" b="0" i="1" u="sng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3390250" y="621332"/>
            <a:ext cx="2348700" cy="41704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5738950" y="622725"/>
            <a:ext cx="188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Appropriate biosafety level laboratory</a:t>
            </a:r>
            <a:endParaRPr sz="1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564100" y="2115825"/>
            <a:ext cx="1429200" cy="1369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Prepare in ‘clean’ work space (e.g. hood or bench) and transfer to other work spaces for sample loading</a:t>
            </a:r>
            <a:endParaRPr sz="11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7368050" y="699675"/>
            <a:ext cx="90900" cy="1353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3425259" y="654155"/>
            <a:ext cx="2278686" cy="4079267"/>
            <a:chOff x="1739888" y="281281"/>
            <a:chExt cx="6964200" cy="13520938"/>
          </a:xfrm>
        </p:grpSpPr>
        <p:grpSp>
          <p:nvGrpSpPr>
            <p:cNvPr id="179" name="Google Shape;179;p24"/>
            <p:cNvGrpSpPr/>
            <p:nvPr/>
          </p:nvGrpSpPr>
          <p:grpSpPr>
            <a:xfrm>
              <a:off x="1739888" y="5353365"/>
              <a:ext cx="6964200" cy="1686075"/>
              <a:chOff x="443463" y="10035188"/>
              <a:chExt cx="6964200" cy="1686075"/>
            </a:xfrm>
          </p:grpSpPr>
          <p:sp>
            <p:nvSpPr>
              <p:cNvPr id="180" name="Google Shape;180;p24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82" name="Google Shape;182;p24"/>
            <p:cNvGrpSpPr/>
            <p:nvPr/>
          </p:nvGrpSpPr>
          <p:grpSpPr>
            <a:xfrm>
              <a:off x="1739888" y="12116144"/>
              <a:ext cx="6964200" cy="1686075"/>
              <a:chOff x="443463" y="10035188"/>
              <a:chExt cx="6964200" cy="1686075"/>
            </a:xfrm>
          </p:grpSpPr>
          <p:sp>
            <p:nvSpPr>
              <p:cNvPr id="183" name="Google Shape;183;p24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Sequencing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84" name="Google Shape;184;p24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85" name="Google Shape;185;p24"/>
            <p:cNvGrpSpPr/>
            <p:nvPr/>
          </p:nvGrpSpPr>
          <p:grpSpPr>
            <a:xfrm>
              <a:off x="1739888" y="1971976"/>
              <a:ext cx="6964200" cy="1686075"/>
              <a:chOff x="443463" y="10035188"/>
              <a:chExt cx="6964200" cy="1686075"/>
            </a:xfrm>
          </p:grpSpPr>
          <p:sp>
            <p:nvSpPr>
              <p:cNvPr id="186" name="Google Shape;186;p24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cDNA prep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88" name="Google Shape;188;p24"/>
            <p:cNvGrpSpPr/>
            <p:nvPr/>
          </p:nvGrpSpPr>
          <p:grpSpPr>
            <a:xfrm>
              <a:off x="1739888" y="3662671"/>
              <a:ext cx="6964200" cy="1686075"/>
              <a:chOff x="443463" y="10035188"/>
              <a:chExt cx="6964200" cy="1686075"/>
            </a:xfrm>
          </p:grpSpPr>
          <p:sp>
            <p:nvSpPr>
              <p:cNvPr id="189" name="Google Shape;189;p24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90" name="Google Shape;190;p24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91" name="Google Shape;191;p24"/>
            <p:cNvGrpSpPr/>
            <p:nvPr/>
          </p:nvGrpSpPr>
          <p:grpSpPr>
            <a:xfrm>
              <a:off x="1739888" y="7044060"/>
              <a:ext cx="6964200" cy="1686075"/>
              <a:chOff x="443463" y="10035188"/>
              <a:chExt cx="6964200" cy="1686075"/>
            </a:xfrm>
          </p:grpSpPr>
          <p:sp>
            <p:nvSpPr>
              <p:cNvPr id="192" name="Google Shape;192;p24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indexing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94" name="Google Shape;194;p24"/>
            <p:cNvGrpSpPr/>
            <p:nvPr/>
          </p:nvGrpSpPr>
          <p:grpSpPr>
            <a:xfrm>
              <a:off x="1739888" y="8734754"/>
              <a:ext cx="6964200" cy="1686075"/>
              <a:chOff x="443463" y="10035188"/>
              <a:chExt cx="6964200" cy="1686075"/>
            </a:xfrm>
          </p:grpSpPr>
          <p:sp>
            <p:nvSpPr>
              <p:cNvPr id="195" name="Google Shape;195;p24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197" name="Google Shape;197;p24"/>
            <p:cNvGrpSpPr/>
            <p:nvPr/>
          </p:nvGrpSpPr>
          <p:grpSpPr>
            <a:xfrm>
              <a:off x="1739888" y="10425449"/>
              <a:ext cx="6964200" cy="1686075"/>
              <a:chOff x="443463" y="10035188"/>
              <a:chExt cx="6964200" cy="1686075"/>
            </a:xfrm>
          </p:grpSpPr>
          <p:sp>
            <p:nvSpPr>
              <p:cNvPr id="198" name="Google Shape;198;p24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quant and pooling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00" name="Google Shape;200;p24"/>
            <p:cNvGrpSpPr/>
            <p:nvPr/>
          </p:nvGrpSpPr>
          <p:grpSpPr>
            <a:xfrm>
              <a:off x="1739888" y="281281"/>
              <a:ext cx="6964200" cy="1686075"/>
              <a:chOff x="443463" y="10035188"/>
              <a:chExt cx="6964200" cy="1686075"/>
            </a:xfrm>
          </p:grpSpPr>
          <p:sp>
            <p:nvSpPr>
              <p:cNvPr id="201" name="Google Shape;201;p24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Extraction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</p:grpSp>
      <p:sp>
        <p:nvSpPr>
          <p:cNvPr id="203" name="Google Shape;203;p24"/>
          <p:cNvSpPr txBox="1"/>
          <p:nvPr/>
        </p:nvSpPr>
        <p:spPr>
          <a:xfrm>
            <a:off x="5767800" y="183675"/>
            <a:ext cx="15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Sample handling work space</a:t>
            </a:r>
            <a:endParaRPr sz="1100" b="0" i="1" u="sng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4" name="Google Shape;204;p24"/>
          <p:cNvCxnSpPr/>
          <p:nvPr/>
        </p:nvCxnSpPr>
        <p:spPr>
          <a:xfrm rot="10800000" flipH="1">
            <a:off x="1993300" y="2363325"/>
            <a:ext cx="1431900" cy="4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" name="Google Shape;205;p24"/>
          <p:cNvCxnSpPr/>
          <p:nvPr/>
        </p:nvCxnSpPr>
        <p:spPr>
          <a:xfrm rot="10800000" flipH="1">
            <a:off x="1993359" y="1343176"/>
            <a:ext cx="1431900" cy="145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6" name="Google Shape;206;p24"/>
          <p:cNvCxnSpPr/>
          <p:nvPr/>
        </p:nvCxnSpPr>
        <p:spPr>
          <a:xfrm>
            <a:off x="1993300" y="2800725"/>
            <a:ext cx="1431900" cy="10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7" name="Google Shape;207;p24"/>
          <p:cNvCxnSpPr/>
          <p:nvPr/>
        </p:nvCxnSpPr>
        <p:spPr>
          <a:xfrm rot="10800000" flipH="1">
            <a:off x="1993300" y="869025"/>
            <a:ext cx="1397100" cy="193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8" name="Google Shape;208;p24"/>
          <p:cNvCxnSpPr/>
          <p:nvPr/>
        </p:nvCxnSpPr>
        <p:spPr>
          <a:xfrm rot="10800000" flipH="1">
            <a:off x="1993300" y="1853325"/>
            <a:ext cx="1431900" cy="9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9" name="Google Shape;209;p24"/>
          <p:cNvCxnSpPr/>
          <p:nvPr/>
        </p:nvCxnSpPr>
        <p:spPr>
          <a:xfrm>
            <a:off x="1993300" y="2800725"/>
            <a:ext cx="1431900" cy="7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0" name="Google Shape;210;p24"/>
          <p:cNvCxnSpPr/>
          <p:nvPr/>
        </p:nvCxnSpPr>
        <p:spPr>
          <a:xfrm>
            <a:off x="1993300" y="2800725"/>
            <a:ext cx="143190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1" name="Google Shape;211;p24"/>
          <p:cNvCxnSpPr/>
          <p:nvPr/>
        </p:nvCxnSpPr>
        <p:spPr>
          <a:xfrm>
            <a:off x="1993300" y="2800725"/>
            <a:ext cx="1431900" cy="16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5f7172141_0_77"/>
          <p:cNvSpPr txBox="1"/>
          <p:nvPr/>
        </p:nvSpPr>
        <p:spPr>
          <a:xfrm>
            <a:off x="7610550" y="1176375"/>
            <a:ext cx="965100" cy="40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Pre-PCR 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g125f7172141_0_77"/>
          <p:cNvSpPr/>
          <p:nvPr/>
        </p:nvSpPr>
        <p:spPr>
          <a:xfrm>
            <a:off x="3390250" y="1083900"/>
            <a:ext cx="2348700" cy="10014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25f7172141_0_77"/>
          <p:cNvSpPr txBox="1"/>
          <p:nvPr/>
        </p:nvSpPr>
        <p:spPr>
          <a:xfrm>
            <a:off x="3924700" y="300150"/>
            <a:ext cx="127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Protocol Step</a:t>
            </a:r>
            <a:endParaRPr sz="11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g125f7172141_0_77"/>
          <p:cNvSpPr txBox="1"/>
          <p:nvPr/>
        </p:nvSpPr>
        <p:spPr>
          <a:xfrm>
            <a:off x="564100" y="1253925"/>
            <a:ext cx="1429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DNA- and RNA-free reagent preparation work space</a:t>
            </a:r>
            <a:endParaRPr sz="1100" b="0" i="1" u="sng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g125f7172141_0_77"/>
          <p:cNvSpPr/>
          <p:nvPr/>
        </p:nvSpPr>
        <p:spPr>
          <a:xfrm>
            <a:off x="3390250" y="621331"/>
            <a:ext cx="2348700" cy="41704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25f7172141_0_77"/>
          <p:cNvSpPr txBox="1"/>
          <p:nvPr/>
        </p:nvSpPr>
        <p:spPr>
          <a:xfrm>
            <a:off x="5738950" y="622725"/>
            <a:ext cx="188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Appropriate biosafety level laboratory</a:t>
            </a:r>
            <a:endParaRPr sz="1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g125f7172141_0_77"/>
          <p:cNvSpPr txBox="1"/>
          <p:nvPr/>
        </p:nvSpPr>
        <p:spPr>
          <a:xfrm>
            <a:off x="564100" y="2115825"/>
            <a:ext cx="1429200" cy="1369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Prepare in ‘clean’ work space (e.g. hood or bench) and transfer to other work spaces for sample loading</a:t>
            </a:r>
            <a:endParaRPr sz="11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g125f7172141_0_77"/>
          <p:cNvSpPr/>
          <p:nvPr/>
        </p:nvSpPr>
        <p:spPr>
          <a:xfrm>
            <a:off x="7368050" y="699675"/>
            <a:ext cx="90900" cy="1353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g125f7172141_0_77"/>
          <p:cNvGrpSpPr/>
          <p:nvPr/>
        </p:nvGrpSpPr>
        <p:grpSpPr>
          <a:xfrm>
            <a:off x="3425259" y="654155"/>
            <a:ext cx="2278686" cy="4079267"/>
            <a:chOff x="1739888" y="281281"/>
            <a:chExt cx="6964200" cy="13520938"/>
          </a:xfrm>
        </p:grpSpPr>
        <p:grpSp>
          <p:nvGrpSpPr>
            <p:cNvPr id="225" name="Google Shape;225;g125f7172141_0_77"/>
            <p:cNvGrpSpPr/>
            <p:nvPr/>
          </p:nvGrpSpPr>
          <p:grpSpPr>
            <a:xfrm>
              <a:off x="1739888" y="5353365"/>
              <a:ext cx="6964200" cy="1686075"/>
              <a:chOff x="443463" y="10035188"/>
              <a:chExt cx="6964200" cy="1686075"/>
            </a:xfrm>
          </p:grpSpPr>
          <p:sp>
            <p:nvSpPr>
              <p:cNvPr id="226" name="Google Shape;226;g125f7172141_0_77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27" name="Google Shape;227;g125f7172141_0_77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28" name="Google Shape;228;g125f7172141_0_77"/>
            <p:cNvGrpSpPr/>
            <p:nvPr/>
          </p:nvGrpSpPr>
          <p:grpSpPr>
            <a:xfrm>
              <a:off x="1739888" y="12116144"/>
              <a:ext cx="6964200" cy="1686075"/>
              <a:chOff x="443463" y="10035188"/>
              <a:chExt cx="6964200" cy="1686075"/>
            </a:xfrm>
          </p:grpSpPr>
          <p:sp>
            <p:nvSpPr>
              <p:cNvPr id="229" name="Google Shape;229;g125f7172141_0_77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Sequencing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30" name="Google Shape;230;g125f7172141_0_77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31" name="Google Shape;231;g125f7172141_0_77"/>
            <p:cNvGrpSpPr/>
            <p:nvPr/>
          </p:nvGrpSpPr>
          <p:grpSpPr>
            <a:xfrm>
              <a:off x="1739888" y="1971976"/>
              <a:ext cx="6964200" cy="1686075"/>
              <a:chOff x="443463" y="10035188"/>
              <a:chExt cx="6964200" cy="1686075"/>
            </a:xfrm>
          </p:grpSpPr>
          <p:sp>
            <p:nvSpPr>
              <p:cNvPr id="232" name="Google Shape;232;g125f7172141_0_77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cDNA prep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33" name="Google Shape;233;g125f7172141_0_77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34" name="Google Shape;234;g125f7172141_0_77"/>
            <p:cNvGrpSpPr/>
            <p:nvPr/>
          </p:nvGrpSpPr>
          <p:grpSpPr>
            <a:xfrm>
              <a:off x="1739888" y="3662671"/>
              <a:ext cx="6964200" cy="1686075"/>
              <a:chOff x="443463" y="10035188"/>
              <a:chExt cx="6964200" cy="1686075"/>
            </a:xfrm>
          </p:grpSpPr>
          <p:sp>
            <p:nvSpPr>
              <p:cNvPr id="235" name="Google Shape;235;g125f7172141_0_77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Amplicon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36" name="Google Shape;236;g125f7172141_0_77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37" name="Google Shape;237;g125f7172141_0_77"/>
            <p:cNvGrpSpPr/>
            <p:nvPr/>
          </p:nvGrpSpPr>
          <p:grpSpPr>
            <a:xfrm>
              <a:off x="1739888" y="7044060"/>
              <a:ext cx="6964200" cy="1686075"/>
              <a:chOff x="443463" y="10035188"/>
              <a:chExt cx="6964200" cy="1686075"/>
            </a:xfrm>
          </p:grpSpPr>
          <p:sp>
            <p:nvSpPr>
              <p:cNvPr id="238" name="Google Shape;238;g125f7172141_0_77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indexing PCR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39" name="Google Shape;239;g125f7172141_0_77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40" name="Google Shape;240;g125f7172141_0_77"/>
            <p:cNvGrpSpPr/>
            <p:nvPr/>
          </p:nvGrpSpPr>
          <p:grpSpPr>
            <a:xfrm>
              <a:off x="1739888" y="8734754"/>
              <a:ext cx="6964200" cy="1686075"/>
              <a:chOff x="443463" y="10035188"/>
              <a:chExt cx="6964200" cy="1686075"/>
            </a:xfrm>
          </p:grpSpPr>
          <p:sp>
            <p:nvSpPr>
              <p:cNvPr id="241" name="Google Shape;241;g125f7172141_0_77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PCR clean up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42" name="Google Shape;242;g125f7172141_0_77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43" name="Google Shape;243;g125f7172141_0_77"/>
            <p:cNvGrpSpPr/>
            <p:nvPr/>
          </p:nvGrpSpPr>
          <p:grpSpPr>
            <a:xfrm>
              <a:off x="1739888" y="10425449"/>
              <a:ext cx="6964200" cy="1686075"/>
              <a:chOff x="443463" y="10035188"/>
              <a:chExt cx="6964200" cy="1686075"/>
            </a:xfrm>
          </p:grpSpPr>
          <p:sp>
            <p:nvSpPr>
              <p:cNvPr id="244" name="Google Shape;244;g125f7172141_0_77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Library quant and pooling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45" name="Google Shape;245;g125f7172141_0_77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  <p:grpSp>
          <p:nvGrpSpPr>
            <p:cNvPr id="246" name="Google Shape;246;g125f7172141_0_77"/>
            <p:cNvGrpSpPr/>
            <p:nvPr/>
          </p:nvGrpSpPr>
          <p:grpSpPr>
            <a:xfrm>
              <a:off x="1739888" y="281281"/>
              <a:ext cx="6964200" cy="1686075"/>
              <a:chOff x="443463" y="10035188"/>
              <a:chExt cx="6964200" cy="1686075"/>
            </a:xfrm>
          </p:grpSpPr>
          <p:sp>
            <p:nvSpPr>
              <p:cNvPr id="247" name="Google Shape;247;g125f7172141_0_77"/>
              <p:cNvSpPr/>
              <p:nvPr/>
            </p:nvSpPr>
            <p:spPr>
              <a:xfrm>
                <a:off x="443463" y="10035188"/>
                <a:ext cx="6964200" cy="1186200"/>
              </a:xfrm>
              <a:prstGeom prst="roundRect">
                <a:avLst>
                  <a:gd name="adj" fmla="val 16667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Poppins" panose="00000500000000000000" pitchFamily="50" charset="0"/>
                    <a:ea typeface="Open Sans"/>
                    <a:cs typeface="Poppins" panose="00000500000000000000" pitchFamily="50" charset="0"/>
                    <a:sym typeface="Open Sans"/>
                  </a:rPr>
                  <a:t>Extraction</a:t>
                </a: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  <p:sp>
            <p:nvSpPr>
              <p:cNvPr id="248" name="Google Shape;248;g125f7172141_0_77"/>
              <p:cNvSpPr/>
              <p:nvPr/>
            </p:nvSpPr>
            <p:spPr>
              <a:xfrm>
                <a:off x="3086763" y="11187563"/>
                <a:ext cx="1677600" cy="533700"/>
              </a:xfrm>
              <a:prstGeom prst="downArrow">
                <a:avLst>
                  <a:gd name="adj1" fmla="val 50000"/>
                  <a:gd name="adj2" fmla="val 75253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Poppins" panose="00000500000000000000" pitchFamily="50" charset="0"/>
                  <a:ea typeface="Open Sans"/>
                  <a:cs typeface="Poppins" panose="00000500000000000000" pitchFamily="50" charset="0"/>
                  <a:sym typeface="Open Sans"/>
                </a:endParaRPr>
              </a:p>
            </p:txBody>
          </p:sp>
        </p:grpSp>
      </p:grpSp>
      <p:sp>
        <p:nvSpPr>
          <p:cNvPr id="249" name="Google Shape;249;g125f7172141_0_77"/>
          <p:cNvSpPr txBox="1"/>
          <p:nvPr/>
        </p:nvSpPr>
        <p:spPr>
          <a:xfrm>
            <a:off x="5767800" y="183675"/>
            <a:ext cx="15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1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Sample handling work space</a:t>
            </a:r>
            <a:endParaRPr sz="1100" b="0" i="1" u="sng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g125f7172141_0_77"/>
          <p:cNvSpPr txBox="1"/>
          <p:nvPr/>
        </p:nvSpPr>
        <p:spPr>
          <a:xfrm>
            <a:off x="5750300" y="1184400"/>
            <a:ext cx="1571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RNA extract and cDNA work space (e.g. hood in separate room)</a:t>
            </a:r>
            <a:endParaRPr sz="1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1" name="Google Shape;251;g125f7172141_0_77"/>
          <p:cNvCxnSpPr/>
          <p:nvPr/>
        </p:nvCxnSpPr>
        <p:spPr>
          <a:xfrm rot="10800000" flipH="1">
            <a:off x="1993300" y="2363325"/>
            <a:ext cx="1431900" cy="4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" name="Google Shape;252;g125f7172141_0_77"/>
          <p:cNvCxnSpPr/>
          <p:nvPr/>
        </p:nvCxnSpPr>
        <p:spPr>
          <a:xfrm rot="10800000" flipH="1">
            <a:off x="1993359" y="1343176"/>
            <a:ext cx="1431900" cy="145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g125f7172141_0_77"/>
          <p:cNvCxnSpPr/>
          <p:nvPr/>
        </p:nvCxnSpPr>
        <p:spPr>
          <a:xfrm>
            <a:off x="1993300" y="2800725"/>
            <a:ext cx="1431900" cy="10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4" name="Google Shape;254;g125f7172141_0_77"/>
          <p:cNvCxnSpPr/>
          <p:nvPr/>
        </p:nvCxnSpPr>
        <p:spPr>
          <a:xfrm rot="10800000" flipH="1">
            <a:off x="1993300" y="869025"/>
            <a:ext cx="1397100" cy="193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g125f7172141_0_77"/>
          <p:cNvCxnSpPr/>
          <p:nvPr/>
        </p:nvCxnSpPr>
        <p:spPr>
          <a:xfrm rot="10800000" flipH="1">
            <a:off x="1993300" y="1853325"/>
            <a:ext cx="1431900" cy="9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6" name="Google Shape;256;g125f7172141_0_77"/>
          <p:cNvCxnSpPr/>
          <p:nvPr/>
        </p:nvCxnSpPr>
        <p:spPr>
          <a:xfrm>
            <a:off x="1993300" y="2800725"/>
            <a:ext cx="1431900" cy="7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7" name="Google Shape;257;g125f7172141_0_77"/>
          <p:cNvCxnSpPr/>
          <p:nvPr/>
        </p:nvCxnSpPr>
        <p:spPr>
          <a:xfrm>
            <a:off x="1993300" y="2800725"/>
            <a:ext cx="1431900" cy="58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8" name="Google Shape;258;g125f7172141_0_77"/>
          <p:cNvCxnSpPr/>
          <p:nvPr/>
        </p:nvCxnSpPr>
        <p:spPr>
          <a:xfrm>
            <a:off x="1993300" y="2800725"/>
            <a:ext cx="1431900" cy="16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1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1252</Words>
  <Application>Microsoft Office PowerPoint</Application>
  <PresentationFormat>On-screen Show (16:9)</PresentationFormat>
  <Paragraphs>293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Noto Sans Symbols</vt:lpstr>
      <vt:lpstr>Poppins</vt:lpstr>
      <vt:lpstr>Corbel</vt:lpstr>
      <vt:lpstr>1_Frame</vt:lpstr>
      <vt:lpstr>2_Frame</vt:lpstr>
      <vt:lpstr>Sequencing protocol overview</vt:lpstr>
      <vt:lpstr>Genomic epidemiology workflow</vt:lpstr>
      <vt:lpstr>Conceptual overview of protocol</vt:lpstr>
      <vt:lpstr>Outline</vt:lpstr>
      <vt:lpstr>Conceptual overview of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 Essential laboratory workspaces</vt:lpstr>
      <vt:lpstr>Minimizing inter-sample contamination</vt:lpstr>
      <vt:lpstr>Outline</vt:lpstr>
      <vt:lpstr>Working with temperature-sensitive materials</vt:lpstr>
      <vt:lpstr>Summary: reagent storage temperatures</vt:lpstr>
      <vt:lpstr>Optimizing thermocycler performance</vt:lpstr>
      <vt:lpstr>Outline</vt:lpstr>
      <vt:lpstr>Proper reagent handling can improve results</vt:lpstr>
      <vt:lpstr>Outline</vt:lpstr>
      <vt:lpstr>Pooling samples for even sequencing coverage</vt:lpstr>
      <vt:lpstr>Pooling samples for even sequencing coverage</vt:lpstr>
      <vt:lpstr>Pooling samples for even sequencing coverage</vt:lpstr>
      <vt:lpstr>Pooling samples for even sequencing coverage</vt:lpstr>
      <vt:lpstr>Pooling samples for even sequencing coverage</vt:lpstr>
      <vt:lpstr>Pooling samples for even sequencing coverage</vt:lpstr>
      <vt:lpstr>Pooling samples for even sequencing coverage</vt:lpstr>
      <vt:lpstr>Calculating pool molarity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Sequencing protocol overview</dc:title>
  <cp:lastModifiedBy>Kyra Benowitz</cp:lastModifiedBy>
  <cp:revision>3</cp:revision>
  <dcterms:modified xsi:type="dcterms:W3CDTF">2022-05-11T18:57:30Z</dcterms:modified>
</cp:coreProperties>
</file>